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notesMasterIdLst>
    <p:notesMasterId r:id="rId34"/>
  </p:notesMasterIdLst>
  <p:handoutMasterIdLst>
    <p:handoutMasterId r:id="rId35"/>
  </p:handoutMasterIdLst>
  <p:sldIdLst>
    <p:sldId id="267" r:id="rId5"/>
    <p:sldId id="302" r:id="rId6"/>
    <p:sldId id="320" r:id="rId7"/>
    <p:sldId id="338" r:id="rId8"/>
    <p:sldId id="341" r:id="rId9"/>
    <p:sldId id="362" r:id="rId10"/>
    <p:sldId id="319" r:id="rId11"/>
    <p:sldId id="352" r:id="rId12"/>
    <p:sldId id="340" r:id="rId13"/>
    <p:sldId id="343" r:id="rId14"/>
    <p:sldId id="344" r:id="rId15"/>
    <p:sldId id="347" r:id="rId16"/>
    <p:sldId id="348" r:id="rId17"/>
    <p:sldId id="346" r:id="rId18"/>
    <p:sldId id="345" r:id="rId19"/>
    <p:sldId id="351" r:id="rId20"/>
    <p:sldId id="350" r:id="rId21"/>
    <p:sldId id="349" r:id="rId22"/>
    <p:sldId id="353" r:id="rId23"/>
    <p:sldId id="363" r:id="rId24"/>
    <p:sldId id="342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 Learning Schoo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FFFF00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374" autoAdjust="0"/>
  </p:normalViewPr>
  <p:slideViewPr>
    <p:cSldViewPr>
      <p:cViewPr varScale="1">
        <p:scale>
          <a:sx n="85" d="100"/>
          <a:sy n="85" d="100"/>
        </p:scale>
        <p:origin x="90" y="66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2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4:2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4:2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2:5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24575,'21'828'0,"9"-465"-414,15 109-1241,111 913-1698,63 665 3059,-124 6-1492,-95-2001 1779,-5 124 1506,5-178-1448,0 1 1,0-1 0,0 0-1,0 1 1,0-1 0,0 0-1,0 1 1,-1-1 0,1 0 0,0 1-1,-1-1 1,1 0 0,-1 0-1,1 1 1,-1-1 0,0 0-1,1 0 1,-3 2 0,-8-21 1000,-2-21-5267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2:5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24 822 24575,'-1'0'0,"-1"0"0,1-1 0,0 1 0,0 0 0,0-1 0,0 1 0,0-1 0,0 1 0,0-1 0,0 0 0,0 1 0,0-1 0,0 0 0,0 0 0,0 0 0,1 1 0,-1-1 0,0 0 0,1 0 0,-1 0 0,0 0 0,1 0 0,-1-1 0,1 1 0,0 0 0,-1 0 0,1 0 0,0 0 0,0 0 0,-1-1 0,1 1 0,0 0 0,1-1 0,-1-46 0,1 44 0,2-31 0,17-193 0,50-229 0,-60 437 0,-10 20 0,1-1 0,-1 1 0,0 0 0,1 0 0,-1 0 0,1 0 0,-1 0 0,1 0 0,-1 0 0,0 0 0,1 0 0,-1 0 0,1 1 0,-1-1 0,1 0 0,-1 0 0,0 0 0,1 0 0,-1 1 0,1-1 0,-1 0 0,0 0 0,1 1 0,-1-1 0,0 0 0,1 1 0,-1-1 0,0 0 0,1 1 0,20 40 0,16 72 0,38 195 0,19 67 0,-76-326-1365,-1-13-5461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2: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1 558 24575,'0'1'0,"0"0"0,1 0 0,-1-1 0,0 1 0,1 0 0,-1 0 0,1-1 0,-1 1 0,1 0 0,-1 0 0,1-1 0,-1 1 0,1-1 0,0 1 0,-1-1 0,1 1 0,0-1 0,0 1 0,-1-1 0,1 1 0,0-1 0,0 0 0,0 0 0,-1 1 0,1-1 0,0 0 0,1 0 0,31 5 0,-27-5 0,187 9 0,277-21 0,516-66-853,-181 13-863,1257-52-2982,258-18 2699,-1878 94 3056,-427 39-1089,7 1 433,0-2 1,-1 0 0,0-1-1,1-2 1,-1 0 0,-1-1-1,39-18 1,-34 12-20,0 2 1,2 0-1,-1 2 0,1 1 1,1 1-1,54-6 0,174 3 1889,-209 10-2190,813 5-1446,-852-5-5461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2:5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5 24575,'113'-2'0,"-32"0"0,120 12 0,-195-10 0,1 0 0,-1 1 0,0 0 0,1 1 0,-1-1 0,0 1 0,0 0 0,0 0 0,0 1 0,-1 0 0,1 0 0,-1 0 0,10 8 0,-15-10 0,1-1 0,-1 1 0,1 0 0,-1 0 0,1 0 0,-1 0 0,0-1 0,1 1 0,-1 0 0,0 0 0,0 0 0,0 0 0,0 0 0,1 0 0,-1 0 0,0 0 0,-1 0 0,1-1 0,0 1 0,0 0 0,0 0 0,0 0 0,-1 0 0,1 0 0,-1 0 0,1 0 0,0-1 0,-1 1 0,1 0 0,-1 0 0,0-1 0,1 1 0,-1 0 0,-1 0 0,-30 20 0,6-10 0,-1-1 0,-1-2 0,0 0 0,0-2 0,-45 4 0,-154 0 0,191-9 0,-348-2-205,286 0-955,27 0-5666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0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24575,'0'9'0,"0"6"0,0 10 0,0 9 0,0 3 0,0 9 0,0-1 0,0 2 0,0-3 0,4-5 0,2-9-8191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0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227 537 24575,'6'12'0,"2"0"0,-1-1 0,2 0 0,0-1 0,0 0 0,0 0 0,1-1 0,1 0 0,0-1 0,0 0 0,0 0 0,1-1 0,0-1 0,1 0 0,-1-1 0,27 7 0,-8-3 0,1-3 0,0 0 0,0-2 0,1-2 0,64-2 0,-93 0 0,0-1 0,0 1 0,1-1 0,-1 0 0,0 0 0,0 0 0,0-1 0,0 1 0,0-1 0,0 0 0,-1 0 0,1-1 0,-1 1 0,1-1 0,-1 0 0,0 1 0,5-6 0,-4 2 0,0 0 0,-1 0 0,1-1 0,-1 1 0,0 0 0,-1-1 0,0 0 0,0 0 0,2-13 0,-2 0 0,0-1 0,-2 0 0,-1 1 0,0-1 0,-1 0 0,-8-31 0,0 22 0,-1-1 0,-2 2 0,-1 0 0,-1 0 0,-1 2 0,-1 0 0,-2 1 0,-1 0 0,0 2 0,-2 0 0,-1 2 0,-40-31 0,55 47 0,0 0 0,-1 0 0,1 1 0,-1 0 0,-1 1 0,1 0 0,0 1 0,-1 0 0,0 0 0,0 1 0,0 0 0,0 1 0,0 0 0,-19 1 0,15 1 0,1 2 0,-1 0 0,1 0 0,0 1 0,0 1 0,0 0 0,1 1 0,0 1 0,0-1 0,-14 12 0,-11 7 0,13-10 0,2 0 0,0 2 0,1 0 0,-33 35 0,52-48 0,-1 0 0,1-1 0,0 1 0,0 0 0,0 0 0,1 0 0,-1 0 0,1 1 0,0-1 0,1 0 0,-1 0 0,1 1 0,-1-1 0,1 0 0,0 1 0,1-1 0,-1 0 0,1 1 0,0-1 0,0 0 0,0 0 0,1 1 0,-1-1 0,1 0 0,0-1 0,0 1 0,5 7 0,3 2 0,0 1 0,1-1 0,0-1 0,1 0 0,0-1 0,14 10 0,9 4-455,0-3 0,62 30 0,-17-16-6371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0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4309 24575,'4'-1'0,"1"0"0,-1 0 0,0 0 0,0-1 0,0 0 0,0 0 0,0 0 0,0 0 0,-1 0 0,1-1 0,3-3 0,6-3 0,201-137 0,-7-9 0,269-261 0,-144 114 0,99-97 0,-383 348 0,-1-2 0,-3-2 0,-2-2 0,-2-1 0,47-96 0,154-430 0,-46 101 0,7 59 0,-139 292 0,34-60 0,-62 141 0,-22 33 0,-1 0 0,14-28 0,75-156 0,-96 190 0,-1 0 0,0 0 0,-1 0 0,0 0 0,-1-1 0,1-23 0,-2 18 0,2 0 0,6-27 0,-8 40 0,1 1 0,-1-1 0,1 1 0,0-1 0,1 1 0,-1 0 0,1 0 0,0 0 0,0 0 0,0 0 0,0 1 0,1 0 0,7-6 0,-4 4 0,1 2 0,0-1 0,1 1 0,-1 0 0,1 1 0,-1 0 0,1 0 0,0 1 0,-1 0 0,1 0 0,12 2 0,15 1 0,49 8 0,-58-5 0,1 2 0,-1 1 0,-1 1 0,0 1 0,0 1 0,-1 1 0,0 2 0,-1 0 0,-1 2 0,0 0 0,23 22 0,-17-10 0,0 2 0,-2 0 0,-1 2 0,-2 0 0,-1 2 0,-1 1 0,18 41 0,198 480 0,-216-486 0,14 80 0,11 38 0,-13-82 0,51 144 0,-57-170 0,-20-54 0,2 0 0,0 0 0,2-1 0,26 43 0,102 107 0,-96-125 0,-3 1 0,-1 2 0,60 110 0,-86-133 0,2 0 0,1-1 0,1-1 0,1 0 0,2-2 0,1 0 0,0-2 0,2 0 0,1-1 0,32 22 0,29 14 0,132 71 0,-170-106 0,1-3 0,0-1 0,2-3 0,86 18 0,-112-31 0,-1 2 0,0 1 0,0 0 0,-1 2 0,0 0 0,0 2 0,24 16 0,-13-10 0,1-2 0,1-1 0,0-1 0,1-2 0,46 7 0,-54-11 0,344 65 0,-136-37 0,-33-7 0,29 17 0,278 45 0,-367-72 0,234 0 0,-214-19-41,213-11-1283,-327 7-5502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0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24575,'4'0'0,"6"13"0,1 9 0,7 13 0,6 22 0,-3 10 0,5 15 0,10 2 0,-1-9 0,-6-17-8191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24575,'0'4'0,"0"11"0,0 6 0,0 4 0,0 2 0,0 1 0,0-4-8191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0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24575,'0'-354'0,"2"329"0,2 21 0,9 32 0,-2-3 0,153 365-416,-136-320-533,-5-13-5877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0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24575,'8'0'0,"8"0"0,9 0 0,9 0 0,3 0 0,-1-4 0,-1-6 0,-8-1-8191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0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24575,'4'0'0,"6"0"0,5 0 0,5 0 0,3 0 0,6 0 0,2 0 0,5 0 0,-4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1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24575,'-5'0'0,"-1"4"0,1 6 0,0 10 0,2 14 0,1 18 0,1 18 0,1 6 0,0 2 0,4 13 0,7 14 0,4 13 0,1-3 0,-3-6 0,-4-20-8191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1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24575,'5'0'0,"0"-4"0,5-10 0,0-12 0,3-9 0,-1-12 0,-3-11 0,-2-3 0,-3 7-8191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1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24575,'0'13'0,"0"26"0,0 14 0,0 7 0,0 7 0,0 3 0,0 4 0,0 2 0,0-4 0,0-9 0,0-16-8191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1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24575,'0'-1'0,"0"-1"0,1 0 0,-1 0 0,1 0 0,-1 0 0,1 0 0,-1 1 0,1-1 0,0 0 0,0 0 0,0 1 0,0-1 0,0 1 0,0-1 0,1 1 0,-1-1 0,0 1 0,1 0 0,-1 0 0,1-1 0,-1 1 0,1 0 0,0 0 0,-1 1 0,1-1 0,0 0 0,0 1 0,2-2 0,9-1 0,-1 0 0,0 1 0,19-1 0,-3 0 0,49-13 0,-1-3 0,-1-4 0,-2-2 0,82-41 0,-144 61-195,-1 1 0,1 0 0,0 1 0,0 0 0,0 1 0,20-2 0,-11 3-6631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1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24575,'0'5'0,"0"17"0,0 24 0,4 15 0,6 16 0,6 6 0,-1-1 0,-2-7 0,-3-11 0,0-17 0,-1-12 0,-2-12-8191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2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0 680 24575,'1'-8'0,"0"1"0,1 0 0,0 0 0,0 0 0,0 0 0,1 0 0,0 0 0,0 0 0,0 1 0,8-11 0,7-13 0,49-98 0,97-215 0,-161 335 0,-1 0 0,1 0 0,1 0 0,0 1 0,7-13 0,-10 19 0,-1 0 0,1 0 0,0 0 0,0 0 0,0 0 0,0 0 0,0 0 0,0 0 0,0 1 0,0-1 0,0 0 0,1 0 0,-1 1 0,0-1 0,0 1 0,1-1 0,-1 1 0,0 0 0,1 0 0,-1-1 0,0 1 0,1 0 0,-1 0 0,0 0 0,1 0 0,-1 0 0,0 1 0,1-1 0,-1 0 0,0 1 0,1-1 0,-1 1 0,0-1 0,2 2 0,7 5 0,0 1 0,-1 1 0,-1-1 0,1 1 0,-1 1 0,-1 0 0,0 0 0,0 0 0,-1 1 0,8 18 0,0-2 0,15 26 0,-10-17 0,1 0 0,2-1 0,41 50 0,-62-82 0,1-1 0,0 0 0,0 0 0,0 0 0,0-1 0,1 1 0,-1 0 0,0-1 0,1 1 0,-1-1 0,1 0 0,-1 0 0,1 0 0,0 0 0,-1 0 0,1-1 0,0 1 0,3-1 0,-4 0 0,0 0 0,1-1 0,-1 0 0,0 1 0,0-1 0,0 0 0,0 0 0,0 0 0,0 0 0,0-1 0,0 1 0,0 0 0,0-1 0,-1 1 0,1-1 0,-1 0 0,3-2 0,4-9 0,0 0 0,-1-1 0,-1 0 0,0 0 0,5-18 0,-6 19 0,6-22 0,2 1 0,2 1 0,1 0 0,23-37 0,-33 63 0,-1-1 0,1 1 0,0-1 0,0 2 0,1-1 0,0 1 0,0 0 0,0 0 0,1 1 0,0 0 0,0 0 0,0 1 0,1 0 0,0 0 0,-1 1 0,1 0 0,0 1 0,1 0 0,-1 0 0,0 1 0,18 0 0,-21 2 0,0 0 0,0 1 0,0 0 0,0 0 0,-1 0 0,1 0 0,-1 1 0,1 0 0,-1 0 0,0 1 0,0-1 0,-1 1 0,1 0 0,-1 1 0,1-1 0,-1 1 0,-1-1 0,1 1 0,5 10 0,7 12 0,-1 0 0,16 46 0,-26-62 0,42 107-107,-10-22-312,3-1-1,103 173 1,-125-244-6407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1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24575,'3'6'0,"1"1"0,-2-1 0,1 1 0,-1 0 0,1 0 0,-2 0 0,1 0 0,-1 0 0,0 0 0,-1 1 0,0-1 0,-1 9 0,2 5 0,4 600 0,-2-19 0,11-336 0,19 596 0,-35 244 0,2-1104 0,0 1 0,0-1 0,0 1 0,1 0 0,-1-1 0,1 1 0,-1-1 0,1 1 0,0-1 0,0 0 0,0 1 0,1-1 0,-1 0 0,0 0 0,1 0 0,-1 0 0,1 0 0,0 0 0,0 0 0,0 0 0,0-1 0,0 1 0,0-1 0,0 1 0,0-1 0,1 0 0,-1 0 0,0 0 0,4 1 0,7 1 0,0 0 0,0-1 0,0-1 0,23 0 0,-12 0 0,161 0 0,260-32 0,-94 2 0,875-8-238,3 32-184,-207 3 246,-960 1 176,-14 3 0,-1-3 0,0-2 0,0-2 0,68-16 0,-57-2 290,-50 19-230,0 0 1,0 1 0,0 0 0,0 0-1,1 1 1,-1 0 0,1 0 0,10 0-1,575 2-60,-258 3 0,-311-3 0,276-6 0,-226 1 0,0-4 0,74-18 0,-79 13 0,-47 10 0,0 0 0,0-1 0,0-2 0,0 0 0,34-17 0,-41 9-1365,-14 3-5461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1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24575,'120'73'0,"-71"-41"0,299 202 0,-343-231 0,38 34 0,-42-37 0,-1 1 0,1 0 0,0 0 0,0 0 0,0 0 0,-1 0 0,1 0 0,0 0 0,-1 0 0,1 0 0,-1 0 0,1 0 0,-1 0 0,1 0 0,-1 1 0,0-1 0,0 0 0,0 0 0,1 0 0,-1 1 0,0-1 0,-1 0 0,1 0 0,0 0 0,0 1 0,0-1 0,-1 0 0,1 0 0,0 0 0,-1 0 0,1 0 0,-1 1 0,0-1 0,1 0 0,-1 0 0,0-1 0,0 1 0,1 0 0,-3 1 0,-1 2 0,-2-1 0,1 0 0,0-1 0,-1 1 0,1-1 0,-1 0 0,0 0 0,1-1 0,-10 2 0,-61 3 0,41-4 0,-747 74 0,609-59-1365,105-12-5461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1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1 480 24575,'0'-3'0,"1"-1"0,0 1 0,0-1 0,0 1 0,0 0 0,1-1 0,-1 1 0,1 0 0,0 0 0,0 0 0,0 0 0,0 0 0,4-3 0,34-32 0,12-9 0,-3-1 0,-1-3 0,-3-2 0,70-107 0,-113 157 0,-1 1 0,1 0 0,0-1 0,0 1 0,0 0 0,0 0 0,0 0 0,1 0 0,-1 0 0,1 0 0,-1 1 0,1-1 0,-1 1 0,1 0 0,0 0 0,0 0 0,0 0 0,-1 0 0,1 1 0,0-1 0,0 1 0,0 0 0,0 0 0,0 0 0,0 0 0,0 0 0,0 1 0,0-1 0,0 1 0,0 0 0,0 0 0,-1 0 0,1 0 0,0 0 0,0 1 0,2 1 0,11 7 0,0 1 0,0 1 0,-1 0 0,21 23 0,-27-26 0,367 413 0,-370-414 0,102 134-227,113 197 0,-171-256-684,-11-22-5915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2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24575,'0'5'0,"0"9"0,0 11 0,0 6 0,5 10 0,1 3 0,-1-11 0,0-23 0,-2-23 0,-1-21 0,-1-10 0,-1-1 0,0 11 0,0 16 0,0 15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3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1838 24575,'81'2'0,"-37"0"0,0-2 0,69-8 0,-97 3 0,-1 0 0,-1-1 0,1 0 0,-1-1 0,0-1 0,0 0 0,-1-1 0,0-1 0,18-17 0,47-31 0,-11 13 0,-2-3 0,70-67 0,-58 47 0,-24 14 0,-40 39 0,1 1 0,21-18 0,77-60 0,56-41 0,-96 89 0,-55 36 0,-1-2 0,1 0 0,-2-1 0,1-1 0,-2 0 0,1-1 0,19-23 0,93-148 0,-9-28 0,-76 128 0,-10 10 0,-28 60 0,2 0 0,0 0 0,0 0 0,1 1 0,1 0 0,0 0 0,1 0 0,12-12 0,159-135 0,-170 152 0,0 2 0,0-1 0,0 1 0,1 1 0,0 0 0,0 1 0,0 0 0,1 0 0,0 1 0,19-2 0,13 0 0,65 1 0,-106 4 0,11 1 0,0 0 0,0 1 0,0 0 0,-1 1 0,0 1 0,1 0 0,-1 1 0,0 0 0,22 13 0,5 7 0,58 47 0,-4-2 0,237 132 0,-311-188 0,-1 1 0,0 1 0,-1 0 0,-1 1 0,-1 1 0,0 0 0,14 24 0,-16-22 0,0-1 0,1-1 0,1 0 0,1-1 0,0-1 0,1 0 0,31 19 0,220 118 0,-147-63 0,-29-31 0,-49-29 0,1-2 0,1-2 0,60 24 0,-5-10 0,101 34 0,-170-65 0,0-1 0,1-2 0,0-1 0,53 0 0,53 3 0,-1 5 0,194 45 0,-180-29 0,36-10 0,-34-6 0,117 1 0,-43-4 0,114 0-1183,-334-10 1001,24 0-6644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3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24575,'599'-18'0,"-434"11"0,288-35 0,-413 38 0,254-44 0,-130 19 0,-16 5 0,289-9 0,501 36 0,-912-4 0,0-2 0,30-6 0,25-4 0,9 3-11,92-4-1343,-160 14-5472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3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32 24575,'-4'-5'0,"-2"-4"0,9-3 0,5 7 0,12 16 0,12 15 0,10 16 0,-3 9 0,-4-4 0,-8-5 0,-12-11 0,-23-9 0,-17-10 0,-22-6 0,-3-4-8191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3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24575,'-2'4'0,"-1"0"0,0 0 0,0 0 0,0-1 0,0 1 0,0-1 0,-1 0 0,1 0 0,-1 0 0,0 0 0,0 0 0,-7 2 0,1 2 0,-12 8 0,1 0 0,1 2 0,1 0 0,0 1 0,1 1 0,-24 32 0,41-49 0,0-1 0,0 0 0,1 1 0,-1-1 0,0 1 0,1-1 0,-1 1 0,1-1 0,-1 1 0,1-1 0,-1 1 0,1 0 0,0-1 0,0 1 0,0-1 0,0 1 0,0 0 0,0-1 0,1 1 0,-1-1 0,0 1 0,1 0 0,0-1 0,-1 1 0,1-1 0,0 0 0,-1 1 0,1-1 0,0 1 0,0-1 0,0 0 0,0 0 0,0 0 0,1 0 0,-1 1 0,0-1 0,0-1 0,1 1 0,-1 0 0,1 0 0,-1 0 0,1-1 0,-1 1 0,1-1 0,-1 1 0,1-1 0,1 0 0,11 4 0,0-1 0,0 0 0,0-2 0,16 1 0,-23-1 0,388 0 71,-200-4-1507,-143 3-5390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4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24575,'11'0'0,"-1"0"0,1 1 0,-1 1 0,1-1 0,-1 2 0,0 0 0,0 0 0,0 0 0,16 9 0,-11-2 0,0-1 0,-1 2 0,0 0 0,-1 0 0,14 17 0,77 64 0,-103-91 0,1 0 0,-1 0 0,1 1 0,-1-1 0,0 1 0,0-1 0,1 1 0,-1-1 0,0 1 0,0 0 0,0-1 0,-1 1 0,1 0 0,0 0 0,-1-1 0,1 1 0,-1 0 0,1 0 0,-1 0 0,0 0 0,0 0 0,0 0 0,0 3 0,-1-3 0,0 0 0,-1 0 0,1 0 0,0 0 0,-1 0 0,1-1 0,-1 1 0,1 0 0,-1-1 0,0 1 0,1-1 0,-1 0 0,0 1 0,0-1 0,0 0 0,-4 1 0,-9 4 0,1-1 0,-2-1 0,1 0 0,-24 2 0,-37 4 0,-205 30 0,221-28-682,-95 32-1,121-32-6143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4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24575,'2'-26'0,"1"0"0,1 0 0,2 1 0,0-1 0,2 1 0,0 1 0,24-46 0,-30 66 0,0-1 0,0 2 0,1-1 0,0 0 0,-1 0 0,1 1 0,0-1 0,1 1 0,-1 0 0,1 0 0,-1 0 0,1 1 0,0-1 0,0 1 0,5-3 0,-5 4 0,0 0 0,-1 1 0,1-1 0,0 1 0,0-1 0,-1 1 0,1 0 0,0 1 0,0-1 0,-1 1 0,1-1 0,0 1 0,-1 0 0,1 1 0,-1-1 0,1 0 0,-1 1 0,0 0 0,6 4 0,3 4 0,0 1 0,0 0 0,-1 1 0,-1 0 0,0 0 0,0 1 0,-1 1 0,-1 0 0,-1 0 0,9 22 0,-5-14 0,1 0 0,28 41 0,-39-62 0,0 1 0,0-1 0,0 0 0,0 1 0,0-1 0,0 0 0,0 0 0,0 0 0,1 0 0,-1 0 0,0 0 0,1 0 0,-1 0 0,1-1 0,-1 1 0,1 0 0,-1-1 0,1 0 0,0 1 0,-1-1 0,1 0 0,-1 0 0,1 1 0,3-2 0,-3 0 0,0 1 0,0-2 0,0 1 0,0 0 0,0 0 0,-1-1 0,1 1 0,0 0 0,-1-1 0,1 0 0,-1 1 0,0-1 0,1 0 0,-1 0 0,2-3 0,3-9 0,0 0 0,-1 0 0,6-27 0,-2 2 0,1 1 0,2 0 0,20-40 0,-32 77 0,1-1 0,0 1 0,-1-1 0,1 1 0,0 0 0,0-1 0,0 1 0,0 0 0,0 0 0,0 0 0,0 0 0,0 0 0,0 0 0,1 0 0,-1 0 0,0 0 0,1 0 0,-1 1 0,1-1 0,-1 0 0,1 1 0,-1 0 0,1-1 0,-1 1 0,4-1 0,-2 2 0,0 0 0,0-1 0,0 1 0,1 0 0,-1 0 0,0 1 0,-1-1 0,1 0 0,0 1 0,0 0 0,-1 0 0,4 2 0,9 10 0,0 1 0,-1 1 0,15 20 0,-20-25 0,45 48-1365,-29-39-5461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4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24575,'4'-1'0,"0"-1"0,0 1 0,1 0 0,-1 0 0,1 1 0,-1-1 0,1 1 0,-1 0 0,0 0 0,1 1 0,-1-1 0,1 1 0,-1 0 0,0 0 0,1 1 0,-1-1 0,0 1 0,0 0 0,0 0 0,6 4 0,-8-5 0,0 0 0,-1 0 0,1 1 0,0-1 0,0 0 0,-1 1 0,1-1 0,0 1 0,-1 0 0,0 0 0,1-1 0,-1 1 0,0 0 0,0 0 0,0 0 0,0 0 0,0 1 0,-1-1 0,1 0 0,-1 0 0,1 0 0,-1 1 0,0-1 0,0 0 0,0 0 0,0 0 0,0 1 0,0-1 0,-1 0 0,1 0 0,-1 1 0,0-1 0,1 0 0,-1 0 0,0 0 0,0 0 0,0 0 0,-1 0 0,1 0 0,0-1 0,-2 3 0,-11 9 0,-11 14 0,25-15 0,18-5 0,6-5 0,1-1 0,43-4 0,-44 1 0,1 1 0,36 3 0,-53 2-1365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4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24575,'4'0'0,"6"4"0,1 6 0,-1 5 0,-2 5 0,-3-1-8191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4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24575,'-4'0'0,"-2"4"0,0 6 0,-2 5 0,-1 5 0,2 3 0,-3 2 0,1 5 0,1 2 0,-1 4 0,-4 0 0,-9 2 0,0 0 0,0-3 0,3-3 0,4-7-8191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5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24575,'27'2'0,"1"0"0,39 10 0,9 2 0,174 7 0,-42-5 0,1520 71-1365,-1635-88-5461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3:5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24575,'20'18'0,"0"-2"0,2-1 0,0-1 0,40 20 0,-6-4 0,176 84 0,-148-75 0,-71-34 0,-7-3 0,-1 0 0,0 1 0,1-1 0,-1 1 0,0 0 0,0 0 0,-1 1 0,1-1 0,-1 1 0,0 0 0,6 7 0,-10-10 0,0 0 0,1 0 0,-1 0 0,0 0 0,0 0 0,0 0 0,0 0 0,0 0 0,0 0 0,0 0 0,0 0 0,0 0 0,0 0 0,-1 0 0,1 0 0,0 0 0,-1 0 0,1 0 0,-1 0 0,1 0 0,-1-1 0,1 1 0,-1 0 0,1 0 0,-1 0 0,0-1 0,0 1 0,1 0 0,-1-1 0,0 1 0,0-1 0,0 1 0,0-1 0,0 1 0,0-1 0,-1 1 0,-44 18 0,37-16 0,-160 54 0,-192 77 0,81 2-1365,255-123-5461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4:5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4 227 24575,'1'2'0,"0"0"0,-1 0 0,1-1 0,0 1 0,0 0 0,-1-1 0,2 1 0,-1-1 0,0 1 0,0-1 0,0 0 0,1 1 0,-1-1 0,0 0 0,1 0 0,-1 0 0,1 0 0,1 1 0,37 20 0,-30-17 0,43 27 0,-31-18 0,1-1 0,38 16 0,-53-27 0,0 1 0,0-1 0,0 0 0,0 0 0,0-1 0,0 0 0,0-1 0,1 0 0,-1 0 0,0-1 0,1 0 0,10-3 0,-16 3 0,1 0 0,-1 0 0,0 0 0,0-1 0,0 1 0,0-1 0,-1 0 0,1 0 0,0 0 0,-1 0 0,1-1 0,-1 1 0,0-1 0,0 1 0,0-1 0,0 0 0,0 0 0,2-4 0,-1 1 0,-1-1 0,0 0 0,0 0 0,-1 0 0,1 0 0,-1 0 0,-1 0 0,0-12 0,0 9 0,-1-1 0,0 1 0,0-1 0,-1 1 0,-1 0 0,0 0 0,0 0 0,-1 0 0,-1 0 0,1 1 0,-1-1 0,-7-8 0,-3 4 0,-1 1 0,0 1 0,-1 1 0,0 0 0,-1 2 0,0 0 0,0 0 0,-1 2 0,-20-6 0,32 10 0,-1 1 0,0 0 0,0 0 0,0 1 0,0 0 0,-16 0 0,21 1 0,0 0 0,0 1 0,0-1 0,1 1 0,-1 0 0,0 0 0,0 0 0,1 1 0,-1-1 0,1 0 0,-1 1 0,1 0 0,-1-1 0,1 1 0,0 0 0,0 0 0,0 1 0,0-1 0,0 0 0,1 1 0,-4 4 0,-4 10 0,1 0 0,0 1 0,1 0 0,-5 21 0,10-29 0,0 0 0,0 0 0,1 1 0,0-1 0,1 0 0,0 1 0,1-1 0,0 0 0,3 14 0,-3-21-57,-1-1 0,1 1 1,0-1-1,0 0 0,1 1 0,-1-1 0,0 0 0,1 0 0,-1 0 0,1 0 0,0 0 1,0 0-1,0 0 0,0-1 0,0 1 0,0-1 0,0 1 0,0-1 0,1 0 1,-1 0-1,0 0 0,1 0 0,3 1 0,14 2-6769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4:5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24575,'2'0'0,"-1"0"0,1-1 0,-1 1 0,1-1 0,-1 1 0,1-1 0,-1 1 0,0-1 0,1 0 0,-1 0 0,0 0 0,1 0 0,-1 0 0,0 0 0,0 0 0,0 0 0,0 0 0,1-3 0,18-29 0,-12 18 0,3-3 0,1 0 0,1 1 0,0 0 0,22-21 0,-28 32 0,0 1 0,0-1 0,1 1 0,-1 0 0,1 1 0,0 0 0,0 0 0,1 1 0,-1 0 0,1 0 0,0 1 0,0 0 0,9-1 0,-10 2 0,0 0 0,0 1 0,0 0 0,0 0 0,0 1 0,-1 0 0,1 0 0,14 5 0,-18-4 0,-1-1 0,0 1 0,1 0 0,-1 1 0,0-1 0,0 0 0,0 1 0,-1 0 0,1 0 0,0-1 0,-1 2 0,0-1 0,0 0 0,0 0 0,0 1 0,0-1 0,-1 1 0,0-1 0,2 8 0,2 11 0,0-1 0,-2 1 0,-1 0 0,-1-1 0,0 1 0,-2 0 0,0 0 0,-2 0 0,-7 30 0,7-43 0,-1 0 0,0 0 0,-1-1 0,0 0 0,0 0 0,-1 0 0,0-1 0,0 0 0,-1 0 0,0 0 0,0-1 0,0 0 0,-12 7 0,-13 7 0,-2-2 0,-38 16 0,-14 8 0,81-40-106,-28 19 345,32-21-284,0 1 0,1-1-1,-1 1 1,0-1-1,0 1 1,1-1 0,-1 1-1,0 0 1,1-1-1,-1 1 1,0 0 0,1-1-1,-1 1 1,1 0-1,-1 0 1,1-1-1,0 1 1,-1 0 0,1 0-1,0 0 1,-1 0-1,1 0 1,0 0 0,0 0-1,0-1 1,0 1-1,0 0 1,0 0 0,0 0-1,0 0 1,0 0-1,1 1 1,10 7-6781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5:0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228 113 24575,'-1'-7'0,"-1"0"0,1 0 0,-1 0 0,0 1 0,0-1 0,-1 1 0,0-1 0,-7-10 0,-4-10 0,13 26 0,0 0 0,0 0 0,0 0 0,0-1 0,0 1 0,0 0 0,-1 1 0,1-1 0,0 0 0,-1 0 0,1 0 0,0 1 0,-1-1 0,1 1 0,-1-1 0,1 1 0,-1 0 0,0-1 0,1 1 0,-1 0 0,1 0 0,-4 0 0,-43 4 0,32-2 0,-74 3 0,96-4-59,0 0 0,0 0-1,0 1 1,0 0-1,0 0 1,-1 0 0,1 1-1,-1 0 1,0 0 0,1 0-1,-1 1 1,-1-1 0,1 1-1,0 0 1,-1 1-1,0-1 1,0 1 0,0 0-1,-1 0 1,0 0 0,0 0-1,4 8 1,4 14-6767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4:1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04:1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740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99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84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69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88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08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523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1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200"/>
              </a:spcBef>
              <a:buFont typeface="+mj-lt"/>
              <a:buNone/>
            </a:pPr>
            <a:endParaRPr lang="ru-RU" sz="1200" i="1" dirty="0"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074690-7256-4BB9-AC0F-97AEAE8CDEC2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27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2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42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80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6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04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4"/>
            <a:ext cx="4936474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53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45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2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r>
              <a:rPr lang="en-US"/>
              <a:t>01.08.2016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9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48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1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01.08.2016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16.png"/><Relationship Id="rId4" Type="http://schemas.openxmlformats.org/officeDocument/2006/relationships/customXml" Target="../ink/ink5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11" Type="http://schemas.openxmlformats.org/officeDocument/2006/relationships/customXml" Target="../ink/ink11.xml"/><Relationship Id="rId5" Type="http://schemas.openxmlformats.org/officeDocument/2006/relationships/image" Target="../media/image23.png"/><Relationship Id="rId10" Type="http://schemas.openxmlformats.org/officeDocument/2006/relationships/customXml" Target="../ink/ink10.xml"/><Relationship Id="rId4" Type="http://schemas.openxmlformats.org/officeDocument/2006/relationships/hyperlink" Target="https://habr.com/ru/post/318970/" TargetMode="External"/><Relationship Id="rId9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0154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customXml" Target="../ink/ink19.xml"/><Relationship Id="rId26" Type="http://schemas.openxmlformats.org/officeDocument/2006/relationships/customXml" Target="../ink/ink23.xml"/><Relationship Id="rId39" Type="http://schemas.openxmlformats.org/officeDocument/2006/relationships/image" Target="../media/image47.png"/><Relationship Id="rId21" Type="http://schemas.openxmlformats.org/officeDocument/2006/relationships/image" Target="../media/image38.png"/><Relationship Id="rId34" Type="http://schemas.openxmlformats.org/officeDocument/2006/relationships/customXml" Target="../ink/ink27.xml"/><Relationship Id="rId42" Type="http://schemas.openxmlformats.org/officeDocument/2006/relationships/customXml" Target="../ink/ink31.xml"/><Relationship Id="rId47" Type="http://schemas.openxmlformats.org/officeDocument/2006/relationships/image" Target="../media/image51.png"/><Relationship Id="rId50" Type="http://schemas.openxmlformats.org/officeDocument/2006/relationships/customXml" Target="../ink/ink35.xml"/><Relationship Id="rId55" Type="http://schemas.openxmlformats.org/officeDocument/2006/relationships/image" Target="../media/image55.png"/><Relationship Id="rId63" Type="http://schemas.openxmlformats.org/officeDocument/2006/relationships/image" Target="../media/image59.png"/><Relationship Id="rId68" Type="http://schemas.openxmlformats.org/officeDocument/2006/relationships/customXml" Target="../ink/ink44.xml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6" Type="http://schemas.openxmlformats.org/officeDocument/2006/relationships/customXml" Target="../ink/ink18.xml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33.png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37" Type="http://schemas.openxmlformats.org/officeDocument/2006/relationships/image" Target="../media/image46.png"/><Relationship Id="rId40" Type="http://schemas.openxmlformats.org/officeDocument/2006/relationships/customXml" Target="../ink/ink30.xml"/><Relationship Id="rId45" Type="http://schemas.openxmlformats.org/officeDocument/2006/relationships/image" Target="../media/image50.png"/><Relationship Id="rId53" Type="http://schemas.openxmlformats.org/officeDocument/2006/relationships/image" Target="../media/image54.png"/><Relationship Id="rId58" Type="http://schemas.openxmlformats.org/officeDocument/2006/relationships/customXml" Target="../ink/ink39.xml"/><Relationship Id="rId66" Type="http://schemas.openxmlformats.org/officeDocument/2006/relationships/customXml" Target="../ink/ink43.xml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49" Type="http://schemas.openxmlformats.org/officeDocument/2006/relationships/image" Target="../media/image52.png"/><Relationship Id="rId57" Type="http://schemas.openxmlformats.org/officeDocument/2006/relationships/image" Target="../media/image56.png"/><Relationship Id="rId61" Type="http://schemas.openxmlformats.org/officeDocument/2006/relationships/image" Target="../media/image58.png"/><Relationship Id="rId10" Type="http://schemas.openxmlformats.org/officeDocument/2006/relationships/customXml" Target="../ink/ink15.xml"/><Relationship Id="rId19" Type="http://schemas.openxmlformats.org/officeDocument/2006/relationships/image" Target="../media/image37.png"/><Relationship Id="rId31" Type="http://schemas.openxmlformats.org/officeDocument/2006/relationships/image" Target="../media/image43.png"/><Relationship Id="rId44" Type="http://schemas.openxmlformats.org/officeDocument/2006/relationships/customXml" Target="../ink/ink32.xml"/><Relationship Id="rId52" Type="http://schemas.openxmlformats.org/officeDocument/2006/relationships/customXml" Target="../ink/ink36.xml"/><Relationship Id="rId60" Type="http://schemas.openxmlformats.org/officeDocument/2006/relationships/customXml" Target="../ink/ink40.xml"/><Relationship Id="rId65" Type="http://schemas.openxmlformats.org/officeDocument/2006/relationships/image" Target="../media/image60.png"/><Relationship Id="rId4" Type="http://schemas.openxmlformats.org/officeDocument/2006/relationships/customXml" Target="../ink/ink12.xml"/><Relationship Id="rId9" Type="http://schemas.openxmlformats.org/officeDocument/2006/relationships/image" Target="../media/image32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41.png"/><Relationship Id="rId30" Type="http://schemas.openxmlformats.org/officeDocument/2006/relationships/customXml" Target="../ink/ink25.xml"/><Relationship Id="rId35" Type="http://schemas.openxmlformats.org/officeDocument/2006/relationships/image" Target="../media/image45.png"/><Relationship Id="rId43" Type="http://schemas.openxmlformats.org/officeDocument/2006/relationships/image" Target="../media/image49.png"/><Relationship Id="rId48" Type="http://schemas.openxmlformats.org/officeDocument/2006/relationships/customXml" Target="../ink/ink34.xml"/><Relationship Id="rId56" Type="http://schemas.openxmlformats.org/officeDocument/2006/relationships/customXml" Target="../ink/ink38.xml"/><Relationship Id="rId64" Type="http://schemas.openxmlformats.org/officeDocument/2006/relationships/customXml" Target="../ink/ink42.xml"/><Relationship Id="rId69" Type="http://schemas.openxmlformats.org/officeDocument/2006/relationships/image" Target="../media/image62.png"/><Relationship Id="rId8" Type="http://schemas.openxmlformats.org/officeDocument/2006/relationships/customXml" Target="../ink/ink14.xml"/><Relationship Id="rId51" Type="http://schemas.openxmlformats.org/officeDocument/2006/relationships/image" Target="../media/image53.png"/><Relationship Id="rId3" Type="http://schemas.openxmlformats.org/officeDocument/2006/relationships/image" Target="../media/image29.png"/><Relationship Id="rId12" Type="http://schemas.openxmlformats.org/officeDocument/2006/relationships/customXml" Target="../ink/ink16.xml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33" Type="http://schemas.openxmlformats.org/officeDocument/2006/relationships/image" Target="../media/image44.png"/><Relationship Id="rId38" Type="http://schemas.openxmlformats.org/officeDocument/2006/relationships/customXml" Target="../ink/ink29.xml"/><Relationship Id="rId46" Type="http://schemas.openxmlformats.org/officeDocument/2006/relationships/customXml" Target="../ink/ink33.xml"/><Relationship Id="rId59" Type="http://schemas.openxmlformats.org/officeDocument/2006/relationships/image" Target="../media/image57.png"/><Relationship Id="rId67" Type="http://schemas.openxmlformats.org/officeDocument/2006/relationships/image" Target="../media/image61.png"/><Relationship Id="rId20" Type="http://schemas.openxmlformats.org/officeDocument/2006/relationships/customXml" Target="../ink/ink20.xml"/><Relationship Id="rId41" Type="http://schemas.openxmlformats.org/officeDocument/2006/relationships/image" Target="../media/image48.png"/><Relationship Id="rId54" Type="http://schemas.openxmlformats.org/officeDocument/2006/relationships/customXml" Target="../ink/ink37.xml"/><Relationship Id="rId62" Type="http://schemas.openxmlformats.org/officeDocument/2006/relationships/customXml" Target="../ink/ink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hyperlink" Target="https://arxiv.org/abs/1907.0459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907.04164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04164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04164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103.07579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4.gif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2526032"/>
          </a:xfrm>
        </p:spPr>
        <p:txBody>
          <a:bodyPr rtlCol="0">
            <a:noAutofit/>
          </a:bodyPr>
          <a:lstStyle/>
          <a:p>
            <a:pPr algn="ctr" rtl="0"/>
            <a:r>
              <a:rPr lang="ru-RU" sz="5400" dirty="0">
                <a:latin typeface="Segoe UI" panose="020B0502040204020203" pitchFamily="34" charset="0"/>
                <a:cs typeface="Segoe UI" panose="020B0502040204020203" pitchFamily="34" charset="0"/>
              </a:rPr>
              <a:t>Основы глубокого обучения</a:t>
            </a:r>
            <a:endParaRPr lang="ru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6521" y="4437112"/>
            <a:ext cx="10055781" cy="1143000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Часть 2</a:t>
            </a:r>
            <a:endParaRPr lang="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86B293-AB80-4B3A-A244-BD81337E6B83}"/>
                  </a:ext>
                </a:extLst>
              </p:cNvPr>
              <p:cNvSpPr txBox="1"/>
              <p:nvPr/>
            </p:nvSpPr>
            <p:spPr>
              <a:xfrm>
                <a:off x="837828" y="1196752"/>
                <a:ext cx="9527851" cy="4188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ru-RU" sz="1600" dirty="0"/>
              </a:p>
              <a:p>
                <a:r>
                  <a:rPr lang="ru-RU" sz="1600" dirty="0"/>
                  <a:t>Стохастический градиентный спуск (англ. </a:t>
                </a:r>
                <a:r>
                  <a:rPr lang="ru-RU" sz="1600" dirty="0" err="1"/>
                  <a:t>Stochastic</a:t>
                </a:r>
                <a:r>
                  <a:rPr lang="ru-RU" sz="1600" dirty="0"/>
                  <a:t> </a:t>
                </a:r>
                <a:r>
                  <a:rPr lang="ru-RU" sz="1600" dirty="0" err="1"/>
                  <a:t>gradient</a:t>
                </a:r>
                <a:r>
                  <a:rPr lang="ru-RU" sz="1600" dirty="0"/>
                  <a:t> </a:t>
                </a:r>
                <a:r>
                  <a:rPr lang="ru-RU" sz="1600" dirty="0" err="1"/>
                  <a:t>descent</a:t>
                </a:r>
                <a:r>
                  <a:rPr lang="ru-RU" sz="1600" dirty="0"/>
                  <a:t>, SGD) — это итерационный метод для оптимизации целевой функции с подходящими свойствами гладкости (например, дифференцируемость или </a:t>
                </a:r>
                <a:r>
                  <a:rPr lang="ru-RU" sz="1600" dirty="0" err="1"/>
                  <a:t>субдифференцируемость</a:t>
                </a:r>
                <a:r>
                  <a:rPr lang="ru-RU" sz="1600" dirty="0"/>
                  <a:t>). Его можно расценивать как стохастическую аппроксимацию оптимизации методом градиентного спуска, поскольку он заменяет реальный градиент (вычисленный из полного набора данных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/>
                  <a:t>, его оценкой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sz="1600" dirty="0"/>
                  <a:t> (вычисленной из случайно выбранного подмножества данных</a:t>
                </a:r>
                <a:r>
                  <a:rPr lang="en-US" sz="1600" dirty="0"/>
                  <a:t>) </a:t>
                </a:r>
                <a:r>
                  <a:rPr lang="ru-RU" sz="1600" dirty="0"/>
                  <a:t>Особенно в приложениях обработки больших данных  это сокращает вычислительные ресурсы и помогает достичь более быстрых итераций и меньшее потребление памяти, в обмен на более низкую скорость </a:t>
                </a:r>
                <a:r>
                  <a:rPr lang="ru-RU" sz="1600" b="1" dirty="0"/>
                  <a:t>сходимости</a:t>
                </a:r>
                <a:r>
                  <a:rPr lang="en-US" sz="1600" dirty="0"/>
                  <a:t>. </a:t>
                </a:r>
                <a:endParaRPr lang="ru-RU" sz="1600" dirty="0"/>
              </a:p>
              <a:p>
                <a:endParaRPr lang="ru-RU" sz="1600" dirty="0"/>
              </a:p>
              <a:p>
                <a:r>
                  <a:rPr lang="ru-RU" sz="1600" dirty="0"/>
                  <a:t>Условие: использование </a:t>
                </a:r>
                <a:r>
                  <a:rPr lang="ru-RU" sz="1600" dirty="0" err="1"/>
                  <a:t>батчирования</a:t>
                </a:r>
                <a:r>
                  <a:rPr lang="ru-RU" sz="1600" dirty="0"/>
                  <a:t>. </a:t>
                </a:r>
              </a:p>
              <a:p>
                <a:r>
                  <a:rPr lang="ru-RU" sz="1600" dirty="0"/>
                  <a:t>Данные для формирования </a:t>
                </a:r>
                <a:r>
                  <a:rPr lang="ru-RU" sz="1600" dirty="0" err="1"/>
                  <a:t>батча</a:t>
                </a:r>
                <a:r>
                  <a:rPr lang="ru-RU" sz="1600" dirty="0"/>
                  <a:t> выбираются </a:t>
                </a:r>
              </a:p>
              <a:p>
                <a:r>
                  <a:rPr lang="ru-RU" sz="1600" dirty="0"/>
                  <a:t>случайно из всех данных,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1600" dirty="0"/>
                  <a:t>В ином случае получается обычный градиентный спуск.</a:t>
                </a:r>
              </a:p>
              <a:p>
                <a:endParaRPr lang="en-US" sz="1600" dirty="0"/>
              </a:p>
              <a:p>
                <a:r>
                  <a:rPr lang="ru-RU" sz="1600" dirty="0"/>
                  <a:t>Формула без использования импульса </a:t>
                </a:r>
                <a:r>
                  <a:rPr lang="en-US" sz="1600" dirty="0"/>
                  <a:t>(</a:t>
                </a:r>
                <a:r>
                  <a:rPr lang="ru-RU" sz="1600" dirty="0"/>
                  <a:t>множитель импульса</a:t>
                </a:r>
                <a:r>
                  <a:rPr lang="en-US" sz="1600" dirty="0"/>
                  <a:t> </a:t>
                </a:r>
                <a:r>
                  <a:rPr lang="ru-RU" sz="1600" dirty="0"/>
                  <a:t>равен 0) для одного шага выглядит так:</a:t>
                </a:r>
              </a:p>
              <a:p>
                <a:pPr algn="ctr"/>
                <a:r>
                  <a:rPr lang="ru-RU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2400" i="1" dirty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ru-RU" sz="240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ru-RU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86B293-AB80-4B3A-A244-BD81337E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8" y="1196752"/>
                <a:ext cx="9527851" cy="4188647"/>
              </a:xfrm>
              <a:prstGeom prst="rect">
                <a:avLst/>
              </a:prstGeom>
              <a:blipFill>
                <a:blip r:embed="rId2"/>
                <a:stretch>
                  <a:fillRect l="-320" r="-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46343B2-6902-4CD4-842A-737FCC56986C}"/>
              </a:ext>
            </a:extLst>
          </p:cNvPr>
          <p:cNvSpPr txBox="1"/>
          <p:nvPr/>
        </p:nvSpPr>
        <p:spPr>
          <a:xfrm>
            <a:off x="2699235" y="87889"/>
            <a:ext cx="6093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Алгоритмы оптимизации</a:t>
            </a:r>
            <a:endParaRPr lang="en-US" sz="2800" dirty="0"/>
          </a:p>
          <a:p>
            <a:pPr algn="ctr"/>
            <a:r>
              <a:rPr lang="ru-RU" sz="2000" dirty="0"/>
              <a:t>Стохастический градиентный спуск</a:t>
            </a:r>
          </a:p>
        </p:txBody>
      </p:sp>
    </p:spTree>
    <p:extLst>
      <p:ext uri="{BB962C8B-B14F-4D97-AF65-F5344CB8AC3E}">
        <p14:creationId xmlns:p14="http://schemas.microsoft.com/office/powerpoint/2010/main" val="204956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ABC45-8BC5-4AB1-928E-864551B0F405}"/>
              </a:ext>
            </a:extLst>
          </p:cNvPr>
          <p:cNvSpPr txBox="1"/>
          <p:nvPr/>
        </p:nvSpPr>
        <p:spPr>
          <a:xfrm>
            <a:off x="2699235" y="87889"/>
            <a:ext cx="609306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Алгоритмы оптимизации</a:t>
            </a:r>
            <a:endParaRPr lang="en-US" sz="2800" dirty="0"/>
          </a:p>
          <a:p>
            <a:pPr algn="ctr"/>
            <a:r>
              <a:rPr lang="ru-RU" sz="2000" dirty="0"/>
              <a:t>Стохастический градиентный спуск</a:t>
            </a:r>
          </a:p>
          <a:p>
            <a:pPr algn="ctr"/>
            <a:r>
              <a:rPr lang="ru-RU" sz="2000" dirty="0"/>
              <a:t>Момент</a:t>
            </a:r>
            <a:r>
              <a:rPr lang="en-US" sz="2000" dirty="0"/>
              <a:t>, </a:t>
            </a:r>
            <a:r>
              <a:rPr lang="ru-RU" sz="2000" dirty="0"/>
              <a:t>Метод Нестерова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ABE6D-8648-4C23-8CFE-A679AF1FCEBD}"/>
                  </a:ext>
                </a:extLst>
              </p:cNvPr>
              <p:cNvSpPr txBox="1"/>
              <p:nvPr/>
            </p:nvSpPr>
            <p:spPr>
              <a:xfrm>
                <a:off x="909836" y="1367574"/>
                <a:ext cx="5040560" cy="948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1800" i="1" dirty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;</a:t>
                </a:r>
                <a:endParaRPr lang="ru-RU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;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ABE6D-8648-4C23-8CFE-A679AF1FC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6" y="1367574"/>
                <a:ext cx="5040560" cy="948529"/>
              </a:xfrm>
              <a:prstGeom prst="rect">
                <a:avLst/>
              </a:prstGeom>
              <a:blipFill>
                <a:blip r:embed="rId2"/>
                <a:stretch>
                  <a:fillRect l="-846" t="-2564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26B6B-C09B-48AE-9121-D8FB846B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399982"/>
            <a:ext cx="5267336" cy="4333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1FCF4D-28C3-4BEA-9922-9950AA6FCC6E}"/>
              </a:ext>
            </a:extLst>
          </p:cNvPr>
          <p:cNvSpPr txBox="1"/>
          <p:nvPr/>
        </p:nvSpPr>
        <p:spPr>
          <a:xfrm>
            <a:off x="405780" y="2469505"/>
            <a:ext cx="4752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само обучение можно представить как некий путь в пространстве весов, то момент является скоростью, и вводит инерцию.</a:t>
            </a:r>
            <a:endParaRPr lang="en-US" dirty="0"/>
          </a:p>
          <a:p>
            <a:r>
              <a:rPr lang="ru-RU" dirty="0"/>
              <a:t>Обычно, момент вычисляют экспоненциальным скользящим средним, как в пункте 2.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B956D-3663-4C58-9E13-872D8CA8E7F2}"/>
              </a:ext>
            </a:extLst>
          </p:cNvPr>
          <p:cNvSpPr txBox="1"/>
          <p:nvPr/>
        </p:nvSpPr>
        <p:spPr>
          <a:xfrm>
            <a:off x="405780" y="4149080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Момент </a:t>
            </a:r>
            <a:r>
              <a:rPr lang="ru-RU" dirty="0" err="1"/>
              <a:t>нестерова</a:t>
            </a:r>
            <a:r>
              <a:rPr lang="ru-RU" dirty="0"/>
              <a:t>: переставляем местами пункт 1 и 2.</a:t>
            </a:r>
            <a:r>
              <a:rPr lang="en-US" dirty="0"/>
              <a:t> 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F11FF9A-D79A-405E-9148-ADDB31D9DBA1}"/>
              </a:ext>
            </a:extLst>
          </p:cNvPr>
          <p:cNvGrpSpPr/>
          <p:nvPr/>
        </p:nvGrpSpPr>
        <p:grpSpPr>
          <a:xfrm>
            <a:off x="7115664" y="2134675"/>
            <a:ext cx="465840" cy="358920"/>
            <a:chOff x="7115664" y="2134675"/>
            <a:chExt cx="46584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C319CD20-9E8F-4531-8E6A-9ED5249EF0A1}"/>
                    </a:ext>
                  </a:extLst>
                </p14:cNvPr>
                <p14:cNvContentPartPr/>
                <p14:nvPr/>
              </p14:nvContentPartPr>
              <p14:xfrm>
                <a:off x="7431024" y="2280835"/>
                <a:ext cx="150480" cy="13788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C319CD20-9E8F-4531-8E6A-9ED5249EF0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22384" y="2272195"/>
                  <a:ext cx="168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996C608D-87F6-4D47-9AB3-FD5D09C8F016}"/>
                    </a:ext>
                  </a:extLst>
                </p14:cNvPr>
                <p14:cNvContentPartPr/>
                <p14:nvPr/>
              </p14:nvContentPartPr>
              <p14:xfrm>
                <a:off x="7115664" y="2134675"/>
                <a:ext cx="149040" cy="21780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996C608D-87F6-4D47-9AB3-FD5D09C8F0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06664" y="2126035"/>
                  <a:ext cx="166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8648C3F-F0F6-45E1-9D47-D7C2216545F3}"/>
                    </a:ext>
                  </a:extLst>
                </p14:cNvPr>
                <p14:cNvContentPartPr/>
                <p14:nvPr/>
              </p14:nvContentPartPr>
              <p14:xfrm>
                <a:off x="7142664" y="2448955"/>
                <a:ext cx="82080" cy="4464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8648C3F-F0F6-45E1-9D47-D7C2216545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33664" y="2439955"/>
                  <a:ext cx="99720" cy="6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09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5274-F97C-4FCC-9133-0AE7DCF205E2}"/>
              </a:ext>
            </a:extLst>
          </p:cNvPr>
          <p:cNvSpPr txBox="1"/>
          <p:nvPr/>
        </p:nvSpPr>
        <p:spPr>
          <a:xfrm>
            <a:off x="3046412" y="116632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Алгоритмы оптимизации</a:t>
            </a:r>
            <a:endParaRPr lang="en-US" sz="2400" dirty="0"/>
          </a:p>
          <a:p>
            <a:pPr algn="ctr"/>
            <a:r>
              <a:rPr lang="ru-RU" dirty="0"/>
              <a:t>Затухание весов, </a:t>
            </a:r>
            <a:r>
              <a:rPr lang="en-US" dirty="0"/>
              <a:t>Weight Decay, L2-</a:t>
            </a:r>
            <a:r>
              <a:rPr lang="ru-RU" dirty="0"/>
              <a:t>регуляризация</a:t>
            </a:r>
            <a:endParaRPr lang="ru-RU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92025-7C3D-4E91-BA46-259F1463A8DE}"/>
                  </a:ext>
                </a:extLst>
              </p:cNvPr>
              <p:cNvSpPr txBox="1"/>
              <p:nvPr/>
            </p:nvSpPr>
            <p:spPr>
              <a:xfrm>
                <a:off x="333772" y="1052736"/>
                <a:ext cx="9865096" cy="1524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 </m:t>
                      </m:r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𝑜𝑝𝑡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−1,…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 </m:t>
                      </m:r>
                      <m:acc>
                        <m:accPr>
                          <m:chr m:val="̂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𝑜𝑝𝑡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−1,…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2800" dirty="0"/>
                  <a:t>  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92025-7C3D-4E91-BA46-259F1463A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" y="1052736"/>
                <a:ext cx="9865096" cy="1524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638E34C-B1B1-4064-A302-AD9D6934B624}"/>
              </a:ext>
            </a:extLst>
          </p:cNvPr>
          <p:cNvSpPr txBox="1"/>
          <p:nvPr/>
        </p:nvSpPr>
        <p:spPr>
          <a:xfrm>
            <a:off x="621804" y="2780928"/>
            <a:ext cx="11578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качестве </a:t>
            </a:r>
            <a:r>
              <a:rPr lang="en-US" dirty="0"/>
              <a:t>Weight Decay</a:t>
            </a:r>
            <a:r>
              <a:rPr lang="ru-RU" dirty="0"/>
              <a:t> чаще всего используется так называемая </a:t>
            </a:r>
            <a:r>
              <a:rPr lang="en-US" dirty="0"/>
              <a:t>L2 </a:t>
            </a:r>
            <a:r>
              <a:rPr lang="ru-RU" dirty="0"/>
              <a:t>регуляризация, представляющая собой </a:t>
            </a:r>
          </a:p>
          <a:p>
            <a:r>
              <a:rPr lang="ru-RU" dirty="0"/>
              <a:t>квадрат от весов.</a:t>
            </a:r>
            <a:r>
              <a:rPr lang="en-US" dirty="0"/>
              <a:t> </a:t>
            </a:r>
            <a:r>
              <a:rPr lang="ru-RU" dirty="0"/>
              <a:t>Её можно использовать и как ФО, но вычислительно проще подставить в алгоритм оптимизации, </a:t>
            </a:r>
          </a:p>
          <a:p>
            <a:r>
              <a:rPr lang="ru-RU" dirty="0"/>
              <a:t>таким вот образом. Встроено в большинство современных АО.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5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80BB05B-6224-485C-B7A3-6BB56465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0236" y="-772"/>
            <a:ext cx="7674651" cy="633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BD4063-C6A2-4B14-B478-518FBDB7EF7E}"/>
              </a:ext>
            </a:extLst>
          </p:cNvPr>
          <p:cNvSpPr txBox="1"/>
          <p:nvPr/>
        </p:nvSpPr>
        <p:spPr>
          <a:xfrm>
            <a:off x="117748" y="260648"/>
            <a:ext cx="41764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Регуляризация весов затуханием, или </a:t>
            </a:r>
            <a:r>
              <a:rPr lang="en-US" i="1" dirty="0" err="1"/>
              <a:t>weigt</a:t>
            </a:r>
            <a:r>
              <a:rPr lang="en-US" i="1" dirty="0"/>
              <a:t> decay </a:t>
            </a:r>
            <a:r>
              <a:rPr lang="ru-RU" dirty="0"/>
              <a:t>как и другие методы регуляризации, позволяют добиться таких эффектов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Снижение размерности.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Контроль амплитуды весов, что в случае значений в пределах </a:t>
            </a:r>
            <a:r>
              <a:rPr lang="en-US" i="1" dirty="0"/>
              <a:t>[-1,1] </a:t>
            </a:r>
            <a:r>
              <a:rPr lang="ru-RU" i="1" dirty="0"/>
              <a:t>дают максимальную вычислительную точность на существующих устройствах, в силу особенностей реализации </a:t>
            </a:r>
            <a:r>
              <a:rPr lang="en-US" i="1" dirty="0"/>
              <a:t>float.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Частично предотвращает взрыв\затухание градиентов в связке с использованием </a:t>
            </a:r>
            <a:r>
              <a:rPr lang="ru-RU" i="1" dirty="0" err="1"/>
              <a:t>батч</a:t>
            </a:r>
            <a:r>
              <a:rPr lang="ru-RU" i="1" dirty="0"/>
              <a:t>-нормализации.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Частично предотвращает проблему </a:t>
            </a:r>
            <a:r>
              <a:rPr lang="en-US" i="1" dirty="0"/>
              <a:t>Dead Cell, </a:t>
            </a:r>
            <a:r>
              <a:rPr lang="ru-RU" i="1" dirty="0" err="1"/>
              <a:t>т.и.к</a:t>
            </a:r>
            <a:r>
              <a:rPr lang="ru-RU" i="1" dirty="0"/>
              <a:t>. </a:t>
            </a:r>
            <a:r>
              <a:rPr lang="en-US" i="1" dirty="0"/>
              <a:t>Dead </a:t>
            </a:r>
            <a:r>
              <a:rPr lang="en-US" i="1" dirty="0" err="1"/>
              <a:t>RelU</a:t>
            </a:r>
            <a:r>
              <a:rPr lang="en-US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72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F90394-F02E-4137-87DC-CB1AC602794E}"/>
              </a:ext>
            </a:extLst>
          </p:cNvPr>
          <p:cNvSpPr txBox="1"/>
          <p:nvPr/>
        </p:nvSpPr>
        <p:spPr>
          <a:xfrm>
            <a:off x="2566020" y="11663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/>
              <a:t>Алгоритмы оптимизации</a:t>
            </a:r>
          </a:p>
          <a:p>
            <a:pPr algn="ctr"/>
            <a:r>
              <a:rPr lang="en-US" sz="1800" dirty="0"/>
              <a:t>Adam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 </a:t>
            </a:r>
            <a:r>
              <a:rPr lang="ru-RU" dirty="0"/>
              <a:t>и другие.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CD6DE-9816-42E7-91A2-4B3B9939425B}"/>
              </a:ext>
            </a:extLst>
          </p:cNvPr>
          <p:cNvSpPr txBox="1"/>
          <p:nvPr/>
        </p:nvSpPr>
        <p:spPr>
          <a:xfrm>
            <a:off x="765820" y="1124744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если хранить средние квадраты градиентов, и нормировать момент на стандартное отклонение градиентов?</a:t>
            </a:r>
          </a:p>
        </p:txBody>
      </p:sp>
      <p:pic>
        <p:nvPicPr>
          <p:cNvPr id="5" name="Hills_and_canyon">
            <a:hlinkClick r:id="" action="ppaction://media"/>
            <a:extLst>
              <a:ext uri="{FF2B5EF4-FFF2-40B4-BE49-F238E27FC236}">
                <a16:creationId xmlns:a16="http://schemas.microsoft.com/office/drawing/2014/main" id="{04B3664F-6F3B-4924-A0C5-4D60B82FE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0396" y="1518528"/>
            <a:ext cx="5731416" cy="38209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F2EDB0-C616-47CF-8C31-6864F9ACCE0D}"/>
                  </a:ext>
                </a:extLst>
              </p:cNvPr>
              <p:cNvSpPr txBox="1"/>
              <p:nvPr/>
            </p:nvSpPr>
            <p:spPr>
              <a:xfrm>
                <a:off x="765820" y="2409855"/>
                <a:ext cx="6094476" cy="2287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∗(1−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1800" i="1" dirty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r>
                  <a:rPr lang="en-US" dirty="0"/>
                  <a:t> ;</a:t>
                </a:r>
                <a:endParaRPr lang="ru-RU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0&lt;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F2EDB0-C616-47CF-8C31-6864F9ACC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0" y="2409855"/>
                <a:ext cx="6094476" cy="2287229"/>
              </a:xfrm>
              <a:prstGeom prst="rect">
                <a:avLst/>
              </a:prstGeom>
              <a:blipFill>
                <a:blip r:embed="rId5"/>
                <a:stretch>
                  <a:fillRect l="-801" b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57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051C4-D405-4A46-9544-28A0FE3E7AB4}"/>
              </a:ext>
            </a:extLst>
          </p:cNvPr>
          <p:cNvSpPr txBox="1"/>
          <p:nvPr/>
        </p:nvSpPr>
        <p:spPr>
          <a:xfrm>
            <a:off x="189756" y="6419457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Предлагается прочитать </a:t>
            </a:r>
            <a:r>
              <a:rPr lang="ru-RU" dirty="0">
                <a:hlinkClick r:id="rId4"/>
              </a:rPr>
              <a:t>статью</a:t>
            </a:r>
            <a:endParaRPr lang="en-US" dirty="0"/>
          </a:p>
        </p:txBody>
      </p:sp>
      <p:pic>
        <p:nvPicPr>
          <p:cNvPr id="3" name="Wobbly">
            <a:hlinkClick r:id="" action="ppaction://media"/>
            <a:extLst>
              <a:ext uri="{FF2B5EF4-FFF2-40B4-BE49-F238E27FC236}">
                <a16:creationId xmlns:a16="http://schemas.microsoft.com/office/drawing/2014/main" id="{E4C1A5A3-EB1E-4DBE-BE6B-05D53B766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8148" y="69211"/>
            <a:ext cx="8229600" cy="5486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D1E82-ADDA-4C82-92A3-043324D42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80" y="229189"/>
            <a:ext cx="3162300" cy="2600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FDA4004-48B5-455D-A892-DC22856B131C}"/>
                  </a:ext>
                </a:extLst>
              </p14:cNvPr>
              <p14:cNvContentPartPr/>
              <p14:nvPr/>
            </p14:nvContentPartPr>
            <p14:xfrm>
              <a:off x="8482584" y="3602755"/>
              <a:ext cx="36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FDA4004-48B5-455D-A892-DC22856B13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73944" y="35941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E518619D-32A9-4646-A137-02D351DE4947}"/>
                  </a:ext>
                </a:extLst>
              </p14:cNvPr>
              <p14:cNvContentPartPr/>
              <p14:nvPr/>
            </p14:nvContentPartPr>
            <p14:xfrm>
              <a:off x="6662784" y="2806435"/>
              <a:ext cx="360" cy="36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E518619D-32A9-4646-A137-02D351DE49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54144" y="27974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4113EC58-A7F8-4DCE-B3FA-5634EF7004E2}"/>
                  </a:ext>
                </a:extLst>
              </p14:cNvPr>
              <p14:cNvContentPartPr/>
              <p14:nvPr/>
            </p14:nvContentPartPr>
            <p14:xfrm>
              <a:off x="5956824" y="1285435"/>
              <a:ext cx="360" cy="36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4113EC58-A7F8-4DCE-B3FA-5634EF7004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8184" y="12764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5AC72C76-DE95-4F56-89E0-701E87E6B2E1}"/>
                  </a:ext>
                </a:extLst>
              </p14:cNvPr>
              <p14:cNvContentPartPr/>
              <p14:nvPr/>
            </p14:nvContentPartPr>
            <p14:xfrm>
              <a:off x="7043304" y="2489275"/>
              <a:ext cx="360" cy="360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5AC72C76-DE95-4F56-89E0-701E87E6B2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34664" y="248063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55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551BA9-918F-4D12-BD19-037F6F08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8839" cy="5820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4EBC8D-7A4C-49B8-A60A-EF4651CC3F75}"/>
              </a:ext>
            </a:extLst>
          </p:cNvPr>
          <p:cNvSpPr txBox="1"/>
          <p:nvPr/>
        </p:nvSpPr>
        <p:spPr>
          <a:xfrm>
            <a:off x="621804" y="6453336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/>
              </a:rPr>
              <a:t>Источник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4582244" y="278266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" sz="3600" dirty="0">
                <a:latin typeface="Segoe UI" panose="020B0502040204020203" pitchFamily="34" charset="0"/>
                <a:cs typeface="Segoe UI" panose="020B0502040204020203" pitchFamily="34" charset="0"/>
              </a:rPr>
              <a:t>Вопросы?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228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06B312-4354-4BEA-BC4B-702EF1B5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" y="20376"/>
            <a:ext cx="6509738" cy="623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A8550-A732-4FD9-A8E1-A7F92161C272}"/>
              </a:ext>
            </a:extLst>
          </p:cNvPr>
          <p:cNvSpPr txBox="1"/>
          <p:nvPr/>
        </p:nvSpPr>
        <p:spPr>
          <a:xfrm>
            <a:off x="6382444" y="116632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3600" dirty="0"/>
              <a:t>Политики обучения.</a:t>
            </a:r>
          </a:p>
          <a:p>
            <a:pPr lvl="1"/>
            <a:r>
              <a:rPr lang="ru-RU" dirty="0"/>
              <a:t>Политики изменения параметров алгоритма оптимизации.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6682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350A30-5411-4B9F-9D98-435AF0AC042B}"/>
              </a:ext>
            </a:extLst>
          </p:cNvPr>
          <p:cNvSpPr txBox="1"/>
          <p:nvPr/>
        </p:nvSpPr>
        <p:spPr>
          <a:xfrm>
            <a:off x="3358108" y="188640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err="1"/>
              <a:t>Батч</a:t>
            </a:r>
            <a:r>
              <a:rPr lang="ru-RU" sz="3600" dirty="0"/>
              <a:t> - нормализация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093B3D-7CAF-4EC9-AE0D-BCFC04C017C0}"/>
                  </a:ext>
                </a:extLst>
              </p:cNvPr>
              <p:cNvSpPr txBox="1"/>
              <p:nvPr/>
            </p:nvSpPr>
            <p:spPr>
              <a:xfrm>
                <a:off x="5186006" y="1268760"/>
                <a:ext cx="6092982" cy="941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ru-RU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𝒏𝒐𝒓𝒎𝒆𝒅</m:t>
                        </m:r>
                      </m:sub>
                    </m:sSub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𝐣</m:t>
                            </m:r>
                          </m:sub>
                        </m:s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den>
                        </m:f>
                        <m:sSubSup>
                          <m:sSub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8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en-US" b="1" i="0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0" dirty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b="1" i="0" dirty="0" smtClean="0">
                                            <a:latin typeface="Cambria Math" panose="02040503050406030204" pitchFamily="18" charset="0"/>
                                          </a:rPr>
                                          <m:t>𝐛</m:t>
                                        </m:r>
                                      </m:den>
                                    </m:f>
                                    <m:r>
                                      <a:rPr lang="en-US" b="1" dirty="0">
                                        <a:latin typeface="Cambria Math" panose="02040503050406030204" pitchFamily="18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lang="en-US" b="1" dirty="0">
                                        <a:latin typeface="Cambria Math" panose="02040503050406030204" pitchFamily="18" charset="0"/>
                                      </a:rPr>
                                      <m:t>𝐣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  <m:sup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p>
                                    </m:sSubSup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1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1" dirty="0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1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𝒃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b="1" dirty="0">
                                                <a:latin typeface="Cambria Math" panose="02040503050406030204" pitchFamily="18" charset="0"/>
                                              </a:rPr>
                                              <m:t>𝚺</m:t>
                                            </m:r>
                                          </m:e>
                                          <m:sub>
                                            <m:r>
                                              <a:rPr lang="en-US" b="1" dirty="0">
                                                <a:latin typeface="Cambria Math" panose="02040503050406030204" pitchFamily="18" charset="0"/>
                                              </a:rPr>
                                              <m:t>𝐣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b="1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 dirty="0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dirty="0">
                                                <a:latin typeface="Cambria Math" panose="02040503050406030204" pitchFamily="18" charset="0"/>
                                              </a:rPr>
                                              <m:t>𝒋</m:t>
                                            </m:r>
                                          </m:sub>
                                          <m:sup>
                                            <m:r>
                                              <a:rPr lang="en-US" b="1" i="1" dirty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ru-RU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093B3D-7CAF-4EC9-AE0D-BCFC04C01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06" y="1268760"/>
                <a:ext cx="6092982" cy="941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40527-C272-4416-8025-5823E588F255}"/>
                  </a:ext>
                </a:extLst>
              </p:cNvPr>
              <p:cNvSpPr txBox="1"/>
              <p:nvPr/>
            </p:nvSpPr>
            <p:spPr>
              <a:xfrm>
                <a:off x="405780" y="1052736"/>
                <a:ext cx="475252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Так как большинство предположений\теорем\АО\ и т.п в статистике и </a:t>
                </a:r>
                <a:r>
                  <a:rPr lang="en-US" dirty="0"/>
                  <a:t>ML\DL </a:t>
                </a:r>
                <a:r>
                  <a:rPr lang="ru-RU" dirty="0"/>
                  <a:t>основываются на предположении о нормальном распределении в данных, существенным плюсом будет если данные будут приведены в вид, со средним 0, и дисперсией 1. </a:t>
                </a:r>
                <a:endParaRPr lang="en-US" dirty="0"/>
              </a:p>
              <a:p>
                <a:r>
                  <a:rPr lang="ru-RU" dirty="0"/>
                  <a:t>Довольно часто также может использоваться </a:t>
                </a:r>
                <a:r>
                  <a:rPr lang="ru-RU" i="1" dirty="0"/>
                  <a:t>момент</a:t>
                </a:r>
                <a:r>
                  <a:rPr lang="ru-RU" dirty="0"/>
                  <a:t>.</a:t>
                </a:r>
                <a:r>
                  <a:rPr lang="en-US" dirty="0"/>
                  <a:t> </a:t>
                </a:r>
              </a:p>
              <a:p>
                <a:r>
                  <a:rPr lang="ru-RU" dirty="0"/>
                  <a:t>Встречаются так же варианты, где параметры перед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являются обучаемыми. 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40527-C272-4416-8025-5823E588F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0" y="1052736"/>
                <a:ext cx="4752528" cy="3139321"/>
              </a:xfrm>
              <a:prstGeom prst="rect">
                <a:avLst/>
              </a:prstGeom>
              <a:blipFill>
                <a:blip r:embed="rId3"/>
                <a:stretch>
                  <a:fillRect l="-1155" t="-1165" r="-1027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4EF47C7E-5B05-4390-91C1-F69FA3EA2AB2}"/>
              </a:ext>
            </a:extLst>
          </p:cNvPr>
          <p:cNvGrpSpPr/>
          <p:nvPr/>
        </p:nvGrpSpPr>
        <p:grpSpPr>
          <a:xfrm>
            <a:off x="6274344" y="2655235"/>
            <a:ext cx="3693600" cy="3148200"/>
            <a:chOff x="6274344" y="2655235"/>
            <a:chExt cx="3693600" cy="31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DCC4B2AB-8485-4986-87F5-094C1298D647}"/>
                    </a:ext>
                  </a:extLst>
                </p14:cNvPr>
                <p14:cNvContentPartPr/>
                <p14:nvPr/>
              </p14:nvContentPartPr>
              <p14:xfrm>
                <a:off x="6291984" y="2743075"/>
                <a:ext cx="203760" cy="266940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DCC4B2AB-8485-4986-87F5-094C1298D6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2984" y="2734075"/>
                  <a:ext cx="221400" cy="26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36A11BA7-B68F-404F-97B3-794CFEBF7F46}"/>
                    </a:ext>
                  </a:extLst>
                </p14:cNvPr>
                <p14:cNvContentPartPr/>
                <p14:nvPr/>
              </p14:nvContentPartPr>
              <p14:xfrm>
                <a:off x="6274344" y="2655235"/>
                <a:ext cx="136800" cy="33408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36A11BA7-B68F-404F-97B3-794CFEBF7F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65344" y="2646235"/>
                  <a:ext cx="154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8A855B04-9007-44E8-B368-D4BD77E40855}"/>
                    </a:ext>
                  </a:extLst>
                </p14:cNvPr>
                <p14:cNvContentPartPr/>
                <p14:nvPr/>
              </p14:nvContentPartPr>
              <p14:xfrm>
                <a:off x="6545064" y="5203675"/>
                <a:ext cx="3229200" cy="21168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8A855B04-9007-44E8-B368-D4BD77E408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36424" y="5194675"/>
                  <a:ext cx="3246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376B3B80-979B-400E-8B2B-2BA027DEC148}"/>
                    </a:ext>
                  </a:extLst>
                </p14:cNvPr>
                <p14:cNvContentPartPr/>
                <p14:nvPr/>
              </p14:nvContentPartPr>
              <p14:xfrm>
                <a:off x="9408144" y="5176675"/>
                <a:ext cx="384120" cy="5760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376B3B80-979B-400E-8B2B-2BA027DEC1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99144" y="5168035"/>
                  <a:ext cx="401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FB56090-0C91-4D2C-9BC1-1626C85580CD}"/>
                    </a:ext>
                  </a:extLst>
                </p14:cNvPr>
                <p14:cNvContentPartPr/>
                <p14:nvPr/>
              </p14:nvContentPartPr>
              <p14:xfrm>
                <a:off x="8111784" y="5259835"/>
                <a:ext cx="3960" cy="13392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FB56090-0C91-4D2C-9BC1-1626C85580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02784" y="5250835"/>
                  <a:ext cx="21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2E6D6BA0-BC2C-4F3F-B2B8-53C6BD75787F}"/>
                    </a:ext>
                  </a:extLst>
                </p14:cNvPr>
                <p14:cNvContentPartPr/>
                <p14:nvPr/>
              </p14:nvContentPartPr>
              <p14:xfrm>
                <a:off x="8048424" y="5501035"/>
                <a:ext cx="285120" cy="25884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2E6D6BA0-BC2C-4F3F-B2B8-53C6BD7578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39424" y="5492395"/>
                  <a:ext cx="302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0182C5EF-1422-4C1B-BE05-806885D4A311}"/>
                    </a:ext>
                  </a:extLst>
                </p14:cNvPr>
                <p14:cNvContentPartPr/>
                <p14:nvPr/>
              </p14:nvContentPartPr>
              <p14:xfrm>
                <a:off x="6771864" y="3645235"/>
                <a:ext cx="3196080" cy="155160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0182C5EF-1422-4C1B-BE05-806885D4A3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62864" y="3636235"/>
                  <a:ext cx="3213720" cy="15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944D7DA1-0D09-4364-BB6F-8090F2F3D4E8}"/>
                    </a:ext>
                  </a:extLst>
                </p14:cNvPr>
                <p14:cNvContentPartPr/>
                <p14:nvPr/>
              </p14:nvContentPartPr>
              <p14:xfrm>
                <a:off x="7305744" y="4752595"/>
                <a:ext cx="77400" cy="17748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944D7DA1-0D09-4364-BB6F-8090F2F3D4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97104" y="4743595"/>
                  <a:ext cx="95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ECB0D29F-2C91-406F-AD58-8C9D570B7C05}"/>
                    </a:ext>
                  </a:extLst>
                </p14:cNvPr>
                <p14:cNvContentPartPr/>
                <p14:nvPr/>
              </p14:nvContentPartPr>
              <p14:xfrm>
                <a:off x="7387104" y="5205115"/>
                <a:ext cx="360" cy="5220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ECB0D29F-2C91-406F-AD58-8C9D570B7C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8464" y="5196475"/>
                  <a:ext cx="18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47C9E585-1165-4643-8887-BF104AB2E946}"/>
                    </a:ext>
                  </a:extLst>
                </p14:cNvPr>
                <p14:cNvContentPartPr/>
                <p14:nvPr/>
              </p14:nvContentPartPr>
              <p14:xfrm>
                <a:off x="7414464" y="5519755"/>
                <a:ext cx="88560" cy="20592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47C9E585-1165-4643-8887-BF104AB2E9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05464" y="5511115"/>
                  <a:ext cx="106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10FBE2D1-A557-4FD5-960F-6C928397C2EB}"/>
                    </a:ext>
                  </a:extLst>
                </p14:cNvPr>
                <p14:cNvContentPartPr/>
                <p14:nvPr/>
              </p14:nvContentPartPr>
              <p14:xfrm>
                <a:off x="7486824" y="5739355"/>
                <a:ext cx="79200" cy="936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10FBE2D1-A557-4FD5-960F-6C928397C2E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78184" y="5730715"/>
                  <a:ext cx="96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F9E807CC-B5B1-4742-8F30-9A5311F23956}"/>
                    </a:ext>
                  </a:extLst>
                </p14:cNvPr>
                <p14:cNvContentPartPr/>
                <p14:nvPr/>
              </p14:nvContentPartPr>
              <p14:xfrm>
                <a:off x="6943944" y="5721355"/>
                <a:ext cx="72360" cy="36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F9E807CC-B5B1-4742-8F30-9A5311F239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34944" y="5712355"/>
                  <a:ext cx="90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E469E5A3-F17E-45E5-8387-93C3FAF6C13C}"/>
                    </a:ext>
                  </a:extLst>
                </p14:cNvPr>
                <p14:cNvContentPartPr/>
                <p14:nvPr/>
              </p14:nvContentPartPr>
              <p14:xfrm>
                <a:off x="8790024" y="4761955"/>
                <a:ext cx="24840" cy="34992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E469E5A3-F17E-45E5-8387-93C3FAF6C1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81384" y="4752955"/>
                  <a:ext cx="42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7A3182AA-A4F0-49E6-B70E-FEA3D73D0361}"/>
                    </a:ext>
                  </a:extLst>
                </p14:cNvPr>
                <p14:cNvContentPartPr/>
                <p14:nvPr/>
              </p14:nvContentPartPr>
              <p14:xfrm>
                <a:off x="8808744" y="5378635"/>
                <a:ext cx="27360" cy="10800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7A3182AA-A4F0-49E6-B70E-FEA3D73D03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99744" y="5369635"/>
                  <a:ext cx="45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5906665D-1326-4BD7-A7EF-F659965E29EB}"/>
                    </a:ext>
                  </a:extLst>
                </p14:cNvPr>
                <p14:cNvContentPartPr/>
                <p14:nvPr/>
              </p14:nvContentPartPr>
              <p14:xfrm>
                <a:off x="8845104" y="5341195"/>
                <a:ext cx="360" cy="22860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5906665D-1326-4BD7-A7EF-F659965E29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36104" y="5332195"/>
                  <a:ext cx="18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5357E7C8-8C91-4575-B0E9-AA9FA96DD6BF}"/>
                    </a:ext>
                  </a:extLst>
                </p14:cNvPr>
                <p14:cNvContentPartPr/>
                <p14:nvPr/>
              </p14:nvContentPartPr>
              <p14:xfrm>
                <a:off x="8727384" y="5720275"/>
                <a:ext cx="253440" cy="831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5357E7C8-8C91-4575-B0E9-AA9FA96DD6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18384" y="5711275"/>
                  <a:ext cx="2710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61A6DEA0-3A41-4805-84DF-300112C619DF}"/>
                    </a:ext>
                  </a:extLst>
                </p14:cNvPr>
                <p14:cNvContentPartPr/>
                <p14:nvPr/>
              </p14:nvContentPartPr>
              <p14:xfrm>
                <a:off x="8853744" y="5576635"/>
                <a:ext cx="34200" cy="2235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61A6DEA0-3A41-4805-84DF-300112C619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45104" y="5567635"/>
                  <a:ext cx="5184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0970B5BE-8FE9-4393-907B-2DA00EC08D14}"/>
                  </a:ext>
                </a:extLst>
              </p14:cNvPr>
              <p14:cNvContentPartPr/>
              <p14:nvPr/>
            </p14:nvContentPartPr>
            <p14:xfrm>
              <a:off x="3077904" y="5902435"/>
              <a:ext cx="536040" cy="293040"/>
            </p14:xfrm>
          </p:contentPart>
        </mc:Choice>
        <mc:Fallback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0970B5BE-8FE9-4393-907B-2DA00EC08D1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68904" y="5893435"/>
                <a:ext cx="553680" cy="31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9A53A71E-9928-416C-8486-9A96382754F1}"/>
              </a:ext>
            </a:extLst>
          </p:cNvPr>
          <p:cNvGrpSpPr/>
          <p:nvPr/>
        </p:nvGrpSpPr>
        <p:grpSpPr>
          <a:xfrm>
            <a:off x="1955064" y="4380715"/>
            <a:ext cx="2751840" cy="1413360"/>
            <a:chOff x="1955064" y="4380715"/>
            <a:chExt cx="2751840" cy="141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80B0C743-AA21-431A-9900-1F33C0C0527C}"/>
                    </a:ext>
                  </a:extLst>
                </p14:cNvPr>
                <p14:cNvContentPartPr/>
                <p14:nvPr/>
              </p14:nvContentPartPr>
              <p14:xfrm>
                <a:off x="2072784" y="4453795"/>
                <a:ext cx="2525040" cy="131400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80B0C743-AA21-431A-9900-1F33C0C052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64144" y="4445155"/>
                  <a:ext cx="2542680" cy="13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896F6DDB-298B-4207-A4AA-D44975377D83}"/>
                    </a:ext>
                  </a:extLst>
                </p14:cNvPr>
                <p14:cNvContentPartPr/>
                <p14:nvPr/>
              </p14:nvContentPartPr>
              <p14:xfrm>
                <a:off x="4272024" y="5594635"/>
                <a:ext cx="434880" cy="19944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896F6DDB-298B-4207-A4AA-D44975377D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63024" y="5585995"/>
                  <a:ext cx="452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801A0CF3-F9E4-4CD8-99E0-68389B04BD62}"/>
                    </a:ext>
                  </a:extLst>
                </p14:cNvPr>
                <p14:cNvContentPartPr/>
                <p14:nvPr/>
              </p14:nvContentPartPr>
              <p14:xfrm>
                <a:off x="1955064" y="4380715"/>
                <a:ext cx="497160" cy="41652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801A0CF3-F9E4-4CD8-99E0-68389B04B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46424" y="4372075"/>
                  <a:ext cx="5148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51DD46D5-1D0E-4741-8C6E-0A985ECCA43C}"/>
                    </a:ext>
                  </a:extLst>
                </p14:cNvPr>
                <p14:cNvContentPartPr/>
                <p14:nvPr/>
              </p14:nvContentPartPr>
              <p14:xfrm>
                <a:off x="3285984" y="5694355"/>
                <a:ext cx="10080" cy="7308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51DD46D5-1D0E-4741-8C6E-0A985ECCA4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76984" y="5685355"/>
                  <a:ext cx="27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A2E76DD1-8BE9-4887-8F6D-53AE17145AEB}"/>
                    </a:ext>
                  </a:extLst>
                </p14:cNvPr>
                <p14:cNvContentPartPr/>
                <p14:nvPr/>
              </p14:nvContentPartPr>
              <p14:xfrm>
                <a:off x="2226864" y="4969315"/>
                <a:ext cx="2378880" cy="663480"/>
              </p14:xfrm>
            </p:contentPart>
          </mc:Choice>
          <mc:Fallback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A2E76DD1-8BE9-4887-8F6D-53AE17145A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18224" y="4960315"/>
                  <a:ext cx="239652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5B46D486-8B74-4C36-8BC8-EAAE17F5045B}"/>
                    </a:ext>
                  </a:extLst>
                </p14:cNvPr>
                <p14:cNvContentPartPr/>
                <p14:nvPr/>
              </p14:nvContentPartPr>
              <p14:xfrm>
                <a:off x="2507304" y="5386195"/>
                <a:ext cx="1339920" cy="91080"/>
              </p14:xfrm>
            </p:contentPart>
          </mc:Choice>
          <mc:Fallback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5B46D486-8B74-4C36-8BC8-EAAE17F504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98664" y="5377555"/>
                  <a:ext cx="1357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67F958CE-EB9C-43B2-9524-35089FF8829B}"/>
                    </a:ext>
                  </a:extLst>
                </p14:cNvPr>
                <p14:cNvContentPartPr/>
                <p14:nvPr/>
              </p14:nvContentPartPr>
              <p14:xfrm>
                <a:off x="3789624" y="5348035"/>
                <a:ext cx="79920" cy="105480"/>
              </p14:xfrm>
            </p:contentPart>
          </mc:Choice>
          <mc:Fallback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67F958CE-EB9C-43B2-9524-35089FF882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80624" y="5339395"/>
                  <a:ext cx="97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5947560A-245A-4653-9464-B89E366B9170}"/>
                    </a:ext>
                  </a:extLst>
                </p14:cNvPr>
                <p14:cNvContentPartPr/>
                <p14:nvPr/>
              </p14:nvContentPartPr>
              <p14:xfrm>
                <a:off x="2515944" y="5404555"/>
                <a:ext cx="276840" cy="101160"/>
              </p14:xfrm>
            </p:contentPart>
          </mc:Choice>
          <mc:Fallback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5947560A-245A-4653-9464-B89E366B91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06944" y="5395555"/>
                  <a:ext cx="294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7811C345-2B08-4A66-964E-3018DE284768}"/>
                    </a:ext>
                  </a:extLst>
                </p14:cNvPr>
                <p14:cNvContentPartPr/>
                <p14:nvPr/>
              </p14:nvContentPartPr>
              <p14:xfrm>
                <a:off x="3641304" y="5332195"/>
                <a:ext cx="265680" cy="149400"/>
              </p14:xfrm>
            </p:contentPart>
          </mc:Choice>
          <mc:Fallback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7811C345-2B08-4A66-964E-3018DE2847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32664" y="5323555"/>
                  <a:ext cx="28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EBFDBFE3-8E31-40B6-9E53-DEDABA390549}"/>
                    </a:ext>
                  </a:extLst>
                </p14:cNvPr>
                <p14:cNvContentPartPr/>
                <p14:nvPr/>
              </p14:nvContentPartPr>
              <p14:xfrm>
                <a:off x="3068544" y="5222035"/>
                <a:ext cx="278640" cy="11952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EBFDBFE3-8E31-40B6-9E53-DEDABA39054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9904" y="5213035"/>
                  <a:ext cx="296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F12C288D-AF67-40DA-987D-0114F9170D65}"/>
                    </a:ext>
                  </a:extLst>
                </p14:cNvPr>
                <p14:cNvContentPartPr/>
                <p14:nvPr/>
              </p14:nvContentPartPr>
              <p14:xfrm>
                <a:off x="3421704" y="5311675"/>
                <a:ext cx="117000" cy="59040"/>
              </p14:xfrm>
            </p:contentPart>
          </mc:Choice>
          <mc:Fallback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F12C288D-AF67-40DA-987D-0114F9170D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13064" y="5302675"/>
                  <a:ext cx="134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FD05CD80-AEEA-488F-9F2D-4396C36BEE01}"/>
                    </a:ext>
                  </a:extLst>
                </p14:cNvPr>
                <p14:cNvContentPartPr/>
                <p14:nvPr/>
              </p14:nvContentPartPr>
              <p14:xfrm>
                <a:off x="3349704" y="5295835"/>
                <a:ext cx="17640" cy="2484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FD05CD80-AEEA-488F-9F2D-4396C36BEE0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40704" y="5287195"/>
                  <a:ext cx="35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1EDEFA97-4D29-41E0-8222-7117091754B0}"/>
                    </a:ext>
                  </a:extLst>
                </p14:cNvPr>
                <p14:cNvContentPartPr/>
                <p14:nvPr/>
              </p14:nvContentPartPr>
              <p14:xfrm>
                <a:off x="3046224" y="5232475"/>
                <a:ext cx="68400" cy="144000"/>
              </p14:xfrm>
            </p:contentPart>
          </mc:Choice>
          <mc:Fallback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1EDEFA97-4D29-41E0-8222-7117091754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37224" y="5223835"/>
                  <a:ext cx="8604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5" name="Рукописный ввод 54">
                <a:extLst>
                  <a:ext uri="{FF2B5EF4-FFF2-40B4-BE49-F238E27FC236}">
                    <a16:creationId xmlns:a16="http://schemas.microsoft.com/office/drawing/2014/main" id="{41416F49-4242-45A4-B337-9947C5868BE6}"/>
                  </a:ext>
                </a:extLst>
              </p14:cNvPr>
              <p14:cNvContentPartPr/>
              <p14:nvPr/>
            </p14:nvContentPartPr>
            <p14:xfrm>
              <a:off x="4970064" y="4934035"/>
              <a:ext cx="892440" cy="55440"/>
            </p14:xfrm>
          </p:contentPart>
        </mc:Choice>
        <mc:Fallback>
          <p:pic>
            <p:nvPicPr>
              <p:cNvPr id="55" name="Рукописный ввод 54">
                <a:extLst>
                  <a:ext uri="{FF2B5EF4-FFF2-40B4-BE49-F238E27FC236}">
                    <a16:creationId xmlns:a16="http://schemas.microsoft.com/office/drawing/2014/main" id="{41416F49-4242-45A4-B337-9947C5868BE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61424" y="4925035"/>
                <a:ext cx="9100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1A76855D-BD66-400D-9CB1-D1F9F6BFC08B}"/>
                  </a:ext>
                </a:extLst>
              </p14:cNvPr>
              <p14:cNvContentPartPr/>
              <p14:nvPr/>
            </p14:nvContentPartPr>
            <p14:xfrm>
              <a:off x="5672784" y="4897675"/>
              <a:ext cx="326880" cy="260280"/>
            </p14:xfrm>
          </p:contentPart>
        </mc:Choice>
        <mc:Fallback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1A76855D-BD66-400D-9CB1-D1F9F6BFC08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64144" y="4888675"/>
                <a:ext cx="34452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69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1613467" y="764704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Основные </a:t>
            </a: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тезисы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FA427C7-3C09-4837-9C56-E02EBA590E64}"/>
              </a:ext>
            </a:extLst>
          </p:cNvPr>
          <p:cNvSpPr/>
          <p:nvPr/>
        </p:nvSpPr>
        <p:spPr>
          <a:xfrm>
            <a:off x="1413892" y="1828005"/>
            <a:ext cx="93610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Основы обу</a:t>
            </a:r>
            <a:r>
              <a:rPr lang="ru-RU" sz="3200" dirty="0"/>
              <a:t>чения нейронной сети.</a:t>
            </a:r>
            <a:endParaRPr lang="ru-RU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/>
              <a:t>Обратное распространение ошибки.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/>
              <a:t>Алгоритмы оптимизации. Введение.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/>
              <a:t>Стохастический градиентный спуск и его аналоги.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Политики обучения.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Дополнительные материалы</a:t>
            </a:r>
          </a:p>
          <a:p>
            <a:pPr lvl="1"/>
            <a:endParaRPr lang="ru-RU" sz="3200" dirty="0"/>
          </a:p>
          <a:p>
            <a:pPr marL="457200" indent="-457200">
              <a:buFontTx/>
              <a:buAutoNum type="arabicPeriod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559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907769-6B94-42D1-B225-57A729B454C2}"/>
              </a:ext>
            </a:extLst>
          </p:cNvPr>
          <p:cNvSpPr txBox="1"/>
          <p:nvPr/>
        </p:nvSpPr>
        <p:spPr>
          <a:xfrm>
            <a:off x="3358108" y="188640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Скорость обучения. 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61F5B-7788-4BCB-8025-F4FD6D93AE76}"/>
              </a:ext>
            </a:extLst>
          </p:cNvPr>
          <p:cNvSpPr txBox="1"/>
          <p:nvPr/>
        </p:nvSpPr>
        <p:spPr>
          <a:xfrm>
            <a:off x="477788" y="1412776"/>
            <a:ext cx="31683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Выбор</a:t>
            </a:r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</a:t>
            </a:r>
            <a:r>
              <a:rPr lang="ru-RU" dirty="0"/>
              <a:t> задача не тривиальная, для не адаптивных алгоритмов, предлагается в использовать максимально возможный </a:t>
            </a:r>
            <a:r>
              <a:rPr lang="en-US" dirty="0" err="1"/>
              <a:t>lr</a:t>
            </a:r>
            <a:r>
              <a:rPr lang="en-US" dirty="0"/>
              <a:t> </a:t>
            </a:r>
            <a:r>
              <a:rPr lang="ru-RU" dirty="0"/>
              <a:t>при котором на старте обучения наблюдается сходимость, и затем уменьшать </a:t>
            </a:r>
            <a:r>
              <a:rPr lang="en-US" dirty="0" err="1"/>
              <a:t>lr</a:t>
            </a:r>
            <a:r>
              <a:rPr lang="en-US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0034D2-BFC0-41A1-B637-66ABE06C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39" y="847382"/>
            <a:ext cx="8074055" cy="2949721"/>
          </a:xfrm>
          <a:prstGeom prst="rect">
            <a:avLst/>
          </a:prstGeom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D74229AD-8E95-4701-A284-6E8F169D4264}"/>
              </a:ext>
            </a:extLst>
          </p:cNvPr>
          <p:cNvSpPr txBox="1"/>
          <p:nvPr/>
        </p:nvSpPr>
        <p:spPr>
          <a:xfrm>
            <a:off x="405780" y="644458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источник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7B8638-F337-4AC7-A60A-EC36769E9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052" y="3937834"/>
            <a:ext cx="7322220" cy="21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0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907769-6B94-42D1-B225-57A729B454C2}"/>
              </a:ext>
            </a:extLst>
          </p:cNvPr>
          <p:cNvSpPr txBox="1"/>
          <p:nvPr/>
        </p:nvSpPr>
        <p:spPr>
          <a:xfrm>
            <a:off x="2422004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Скорость обучения</a:t>
            </a:r>
            <a:r>
              <a:rPr lang="en-US" sz="3600" dirty="0"/>
              <a:t> </a:t>
            </a:r>
            <a:r>
              <a:rPr lang="ru-RU" sz="3600" dirty="0"/>
              <a:t>и размер </a:t>
            </a:r>
            <a:r>
              <a:rPr lang="ru-RU" sz="3600" dirty="0" err="1"/>
              <a:t>батча</a:t>
            </a:r>
            <a:r>
              <a:rPr lang="ru-RU" sz="3600" dirty="0"/>
              <a:t>.</a:t>
            </a:r>
            <a:endParaRPr lang="en-US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67C882-24AC-4A66-BC25-D891D24B3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1" y="2348880"/>
            <a:ext cx="7822604" cy="3882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61F5B-7788-4BCB-8025-F4FD6D93AE76}"/>
              </a:ext>
            </a:extLst>
          </p:cNvPr>
          <p:cNvSpPr txBox="1"/>
          <p:nvPr/>
        </p:nvSpPr>
        <p:spPr>
          <a:xfrm>
            <a:off x="477788" y="1412776"/>
            <a:ext cx="31683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Выбор политики изменения скорости обучения не редко связан с выбором АО.</a:t>
            </a:r>
          </a:p>
          <a:p>
            <a:r>
              <a:rPr lang="ru-RU" dirty="0"/>
              <a:t>Например для </a:t>
            </a:r>
            <a:r>
              <a:rPr lang="en-US" dirty="0"/>
              <a:t>Adam</a:t>
            </a:r>
            <a:r>
              <a:rPr lang="ru-RU" dirty="0"/>
              <a:t> довольно эффективно бывает</a:t>
            </a:r>
            <a:r>
              <a:rPr lang="en-US" dirty="0"/>
              <a:t> </a:t>
            </a:r>
            <a:r>
              <a:rPr lang="en-US" i="1" dirty="0"/>
              <a:t>warmup</a:t>
            </a:r>
            <a:r>
              <a:rPr lang="ru-RU" i="1" dirty="0"/>
              <a:t> </a:t>
            </a:r>
            <a:r>
              <a:rPr lang="ru-RU" dirty="0"/>
              <a:t>с малым </a:t>
            </a:r>
            <a:r>
              <a:rPr lang="en-US" dirty="0" err="1"/>
              <a:t>lr</a:t>
            </a:r>
            <a:r>
              <a:rPr lang="ru-RU" dirty="0"/>
              <a:t>, так как  на старте обучения статистика </a:t>
            </a:r>
            <a:r>
              <a:rPr lang="en-US" dirty="0"/>
              <a:t>M1 </a:t>
            </a:r>
            <a:r>
              <a:rPr lang="ru-RU" dirty="0"/>
              <a:t>и </a:t>
            </a:r>
            <a:r>
              <a:rPr lang="en-US" dirty="0"/>
              <a:t>M2 </a:t>
            </a:r>
            <a:r>
              <a:rPr lang="ru-RU" dirty="0"/>
              <a:t>была набрана по малому числу оптимизаций, </a:t>
            </a:r>
            <a:r>
              <a:rPr lang="ru-RU" dirty="0" err="1"/>
              <a:t>т.е</a:t>
            </a:r>
            <a:r>
              <a:rPr lang="ru-RU" dirty="0"/>
              <a:t> сильно не точная. Далее можно поставить статичный </a:t>
            </a:r>
            <a:r>
              <a:rPr lang="en-US" dirty="0" err="1"/>
              <a:t>lr</a:t>
            </a:r>
            <a:r>
              <a:rPr lang="en-US" dirty="0"/>
              <a:t> </a:t>
            </a:r>
            <a:r>
              <a:rPr lang="ru-RU" dirty="0"/>
              <a:t>побольше.</a:t>
            </a:r>
          </a:p>
          <a:p>
            <a:r>
              <a:rPr lang="ru-RU" i="1" dirty="0"/>
              <a:t>Так же бывает полезным провести </a:t>
            </a:r>
            <a:r>
              <a:rPr lang="en-US" i="1" dirty="0" err="1"/>
              <a:t>lr</a:t>
            </a:r>
            <a:r>
              <a:rPr lang="en-US" i="1" dirty="0"/>
              <a:t>-range</a:t>
            </a:r>
            <a:r>
              <a:rPr lang="ru-RU" i="1" dirty="0"/>
              <a:t>-</a:t>
            </a:r>
            <a:r>
              <a:rPr lang="en-US" i="1" dirty="0"/>
              <a:t>test</a:t>
            </a:r>
            <a:r>
              <a:rPr lang="ru-RU" i="1" dirty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9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5F81E5-AF63-4E7A-B5BA-144A0B78AE5E}"/>
              </a:ext>
            </a:extLst>
          </p:cNvPr>
          <p:cNvSpPr txBox="1"/>
          <p:nvPr/>
        </p:nvSpPr>
        <p:spPr>
          <a:xfrm>
            <a:off x="3047920" y="188640"/>
            <a:ext cx="6214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Влияние размера </a:t>
            </a:r>
            <a:r>
              <a:rPr lang="ru-RU" sz="2400" dirty="0" err="1"/>
              <a:t>батча</a:t>
            </a:r>
            <a:r>
              <a:rPr lang="ru-RU" sz="2400" dirty="0"/>
              <a:t>. Отложенный </a:t>
            </a:r>
            <a:r>
              <a:rPr lang="ru-RU" sz="2400" dirty="0" err="1"/>
              <a:t>Батч</a:t>
            </a:r>
            <a:r>
              <a:rPr lang="ru-RU" sz="2400" dirty="0"/>
              <a:t>.</a:t>
            </a: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D4A83-6544-4C09-9048-C49257BDE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436" y="836712"/>
            <a:ext cx="4915186" cy="5446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49805-61D7-4370-BFEF-98EC523999DE}"/>
              </a:ext>
            </a:extLst>
          </p:cNvPr>
          <p:cNvSpPr txBox="1"/>
          <p:nvPr/>
        </p:nvSpPr>
        <p:spPr>
          <a:xfrm>
            <a:off x="693812" y="1340768"/>
            <a:ext cx="4680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Отложенный </a:t>
            </a:r>
            <a:r>
              <a:rPr lang="ru-RU" dirty="0" err="1"/>
              <a:t>батч</a:t>
            </a:r>
            <a:r>
              <a:rPr lang="ru-RU" dirty="0"/>
              <a:t> – пропуск шагов оптимизации и накопления градиента в течении нескольких итераций.</a:t>
            </a:r>
          </a:p>
          <a:p>
            <a:r>
              <a:rPr lang="ru-RU" dirty="0"/>
              <a:t>На рисунке поверхность функции ошибки</a:t>
            </a:r>
            <a:r>
              <a:rPr lang="en-US" dirty="0"/>
              <a:t> (</a:t>
            </a:r>
            <a:r>
              <a:rPr lang="ru-RU" dirty="0"/>
              <a:t>кросс энтропии</a:t>
            </a:r>
            <a:r>
              <a:rPr lang="en-US" dirty="0"/>
              <a:t>)</a:t>
            </a:r>
            <a:r>
              <a:rPr lang="ru-RU" dirty="0"/>
              <a:t> на старте обучения в зависимости от размера </a:t>
            </a:r>
            <a:r>
              <a:rPr lang="ru-RU" dirty="0" err="1"/>
              <a:t>батча</a:t>
            </a:r>
            <a:r>
              <a:rPr lang="ru-RU" dirty="0"/>
              <a:t> по </a:t>
            </a:r>
            <a:r>
              <a:rPr lang="en-US" dirty="0"/>
              <a:t>y </a:t>
            </a:r>
            <a:r>
              <a:rPr lang="ru-RU" dirty="0"/>
              <a:t>(в </a:t>
            </a:r>
            <a:r>
              <a:rPr lang="ru-RU" dirty="0" err="1"/>
              <a:t>у.е</a:t>
            </a:r>
            <a:r>
              <a:rPr lang="ru-RU" dirty="0"/>
              <a:t>) и </a:t>
            </a:r>
            <a:r>
              <a:rPr lang="en-US" dirty="0"/>
              <a:t>log </a:t>
            </a:r>
            <a:r>
              <a:rPr lang="ru-RU" dirty="0"/>
              <a:t>скорости обучения по </a:t>
            </a:r>
            <a:r>
              <a:rPr lang="en-US" dirty="0"/>
              <a:t>x</a:t>
            </a:r>
            <a:r>
              <a:rPr lang="ru-RU" dirty="0"/>
              <a:t>. </a:t>
            </a:r>
            <a:r>
              <a:rPr lang="en-US" dirty="0"/>
              <a:t>MNIST, resnet18.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BFAE0F-45EC-4C46-9283-604E79026891}"/>
                  </a:ext>
                </a:extLst>
              </p:cNvPr>
              <p:cNvSpPr txBox="1"/>
              <p:nvPr/>
            </p:nvSpPr>
            <p:spPr>
              <a:xfrm>
                <a:off x="733273" y="4062556"/>
                <a:ext cx="1969129" cy="680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BFAE0F-45EC-4C46-9283-604E79026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73" y="4062556"/>
                <a:ext cx="1969129" cy="680956"/>
              </a:xfrm>
              <a:prstGeom prst="rect">
                <a:avLst/>
              </a:prstGeom>
              <a:blipFill>
                <a:blip r:embed="rId4"/>
                <a:stretch>
                  <a:fillRect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13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7D21ED58-B59E-4099-A4CE-E62906EBBEA7}"/>
              </a:ext>
            </a:extLst>
          </p:cNvPr>
          <p:cNvSpPr txBox="1"/>
          <p:nvPr/>
        </p:nvSpPr>
        <p:spPr>
          <a:xfrm>
            <a:off x="266328" y="641268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источник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70C23B-5BF2-4EFA-B0DC-392B8471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41" y="926604"/>
            <a:ext cx="10791825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229D5-9B19-4E7C-BB92-2D10B1BCABEA}"/>
              </a:ext>
            </a:extLst>
          </p:cNvPr>
          <p:cNvSpPr txBox="1"/>
          <p:nvPr/>
        </p:nvSpPr>
        <p:spPr>
          <a:xfrm>
            <a:off x="1917948" y="341829"/>
            <a:ext cx="8712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Влияние размера </a:t>
            </a:r>
            <a:r>
              <a:rPr lang="ru-RU" sz="3200" dirty="0" err="1"/>
              <a:t>батча</a:t>
            </a:r>
            <a:r>
              <a:rPr lang="ru-RU" sz="3200" dirty="0"/>
              <a:t>. Отложенный </a:t>
            </a:r>
            <a:r>
              <a:rPr lang="ru-RU" sz="3200" dirty="0" err="1"/>
              <a:t>Батч</a:t>
            </a:r>
            <a:r>
              <a:rPr lang="ru-RU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458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C039C3-5F9F-4E55-9047-34CD726D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8" y="957262"/>
            <a:ext cx="10591800" cy="4943475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400A2534-A677-4B14-863F-9B8529A9FB37}"/>
              </a:ext>
            </a:extLst>
          </p:cNvPr>
          <p:cNvSpPr txBox="1"/>
          <p:nvPr/>
        </p:nvSpPr>
        <p:spPr>
          <a:xfrm>
            <a:off x="266328" y="641268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источник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B00F5-DD6A-4ADB-ADEE-F05BF2DBCFCC}"/>
              </a:ext>
            </a:extLst>
          </p:cNvPr>
          <p:cNvSpPr txBox="1"/>
          <p:nvPr/>
        </p:nvSpPr>
        <p:spPr>
          <a:xfrm>
            <a:off x="1917948" y="341829"/>
            <a:ext cx="8712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Влияние размера </a:t>
            </a:r>
            <a:r>
              <a:rPr lang="ru-RU" sz="3200" dirty="0" err="1"/>
              <a:t>батча</a:t>
            </a:r>
            <a:r>
              <a:rPr lang="ru-RU" sz="3200" dirty="0"/>
              <a:t>. Отложенный </a:t>
            </a:r>
            <a:r>
              <a:rPr lang="ru-RU" sz="3200" dirty="0" err="1"/>
              <a:t>Батч</a:t>
            </a:r>
            <a:r>
              <a:rPr lang="ru-RU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927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E0EC82-E1A7-4B80-BF05-3D27C79FA1FA}"/>
              </a:ext>
            </a:extLst>
          </p:cNvPr>
          <p:cNvSpPr txBox="1"/>
          <p:nvPr/>
        </p:nvSpPr>
        <p:spPr>
          <a:xfrm>
            <a:off x="2854052" y="11663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Влияние</a:t>
            </a:r>
            <a:r>
              <a:rPr lang="ru-RU" sz="4000" dirty="0"/>
              <a:t> ФО.</a:t>
            </a:r>
            <a:endParaRPr lang="en-US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9F8279-A145-4435-9CBA-23BF8148F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7" y="1124744"/>
            <a:ext cx="1135079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2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9FF4B9-E142-4CF1-BD7F-9543D064D1FB}"/>
              </a:ext>
            </a:extLst>
          </p:cNvPr>
          <p:cNvSpPr txBox="1"/>
          <p:nvPr/>
        </p:nvSpPr>
        <p:spPr>
          <a:xfrm>
            <a:off x="2566020" y="260648"/>
            <a:ext cx="6093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Локальные минимумы</a:t>
            </a:r>
            <a:r>
              <a:rPr lang="ru-RU" sz="2000" dirty="0"/>
              <a:t> ФО.</a:t>
            </a: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E53FD3-4F36-4CAD-826F-1CBFC717E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81" y="660758"/>
            <a:ext cx="8364832" cy="55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7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DFC7C9-3C8C-4C9E-9AEF-D5574C684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76" y="1007996"/>
            <a:ext cx="11449272" cy="4842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FF4B9-E142-4CF1-BD7F-9543D064D1FB}"/>
              </a:ext>
            </a:extLst>
          </p:cNvPr>
          <p:cNvSpPr txBox="1"/>
          <p:nvPr/>
        </p:nvSpPr>
        <p:spPr>
          <a:xfrm>
            <a:off x="2566020" y="260648"/>
            <a:ext cx="6093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Локальные минимумы</a:t>
            </a:r>
            <a:r>
              <a:rPr lang="ru-RU" sz="2000" dirty="0"/>
              <a:t> ФО.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430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CE8E1E7-2B41-46E5-8D00-0D88920F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" y="1484784"/>
            <a:ext cx="9217024" cy="4783810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2B5F6805-E3CB-416C-B579-6F767BA23050}"/>
              </a:ext>
            </a:extLst>
          </p:cNvPr>
          <p:cNvSpPr txBox="1"/>
          <p:nvPr/>
        </p:nvSpPr>
        <p:spPr>
          <a:xfrm>
            <a:off x="266328" y="641268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4"/>
              </a:rPr>
              <a:t>источник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B7386-39FB-44ED-8044-78D77822F111}"/>
              </a:ext>
            </a:extLst>
          </p:cNvPr>
          <p:cNvSpPr txBox="1"/>
          <p:nvPr/>
        </p:nvSpPr>
        <p:spPr>
          <a:xfrm>
            <a:off x="2782044" y="389351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Влияние продвинутых политик обучения.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207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4582244" y="278266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" sz="3600" dirty="0">
                <a:latin typeface="Segoe UI" panose="020B0502040204020203" pitchFamily="34" charset="0"/>
                <a:cs typeface="Segoe UI" panose="020B0502040204020203" pitchFamily="34" charset="0"/>
              </a:rPr>
              <a:t>Вопросы?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03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621804" y="188640"/>
            <a:ext cx="9597772" cy="916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 dirty="0" err="1">
                <a:latin typeface="+mj-lt"/>
                <a:ea typeface="+mj-ea"/>
                <a:cs typeface="+mj-cs"/>
              </a:rPr>
              <a:t>Обратное</a:t>
            </a:r>
            <a:r>
              <a:rPr lang="en-US" sz="4400" spc="-50" dirty="0">
                <a:latin typeface="+mj-lt"/>
                <a:ea typeface="+mj-ea"/>
                <a:cs typeface="+mj-cs"/>
              </a:rPr>
              <a:t> </a:t>
            </a:r>
            <a:r>
              <a:rPr lang="en-US" sz="4400" spc="-50" dirty="0" err="1">
                <a:latin typeface="+mj-lt"/>
                <a:ea typeface="+mj-ea"/>
                <a:cs typeface="+mj-cs"/>
              </a:rPr>
              <a:t>распространение</a:t>
            </a:r>
            <a:r>
              <a:rPr lang="en-US" sz="4400" spc="-50" dirty="0">
                <a:latin typeface="+mj-lt"/>
                <a:ea typeface="+mj-ea"/>
                <a:cs typeface="+mj-cs"/>
              </a:rPr>
              <a:t> </a:t>
            </a:r>
            <a:r>
              <a:rPr lang="en-US" sz="4400" spc="-50" dirty="0" err="1">
                <a:latin typeface="+mj-lt"/>
                <a:ea typeface="+mj-ea"/>
                <a:cs typeface="+mj-cs"/>
              </a:rPr>
              <a:t>ошибки</a:t>
            </a:r>
            <a:r>
              <a:rPr lang="en-US" sz="4400" spc="-50" dirty="0"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7" name="Picture 8" descr="How to Train a Basic Perceptron Neural Network - Technical Articles">
            <a:extLst>
              <a:ext uri="{FF2B5EF4-FFF2-40B4-BE49-F238E27FC236}">
                <a16:creationId xmlns:a16="http://schemas.microsoft.com/office/drawing/2014/main" id="{4609A4E2-08C0-4175-A722-F9A4E5B75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" r="21017" b="2"/>
          <a:stretch/>
        </p:blipFill>
        <p:spPr bwMode="auto">
          <a:xfrm>
            <a:off x="3754152" y="1412776"/>
            <a:ext cx="4680520" cy="425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7" name="Рукописный ввод 56">
                <a:extLst>
                  <a:ext uri="{FF2B5EF4-FFF2-40B4-BE49-F238E27FC236}">
                    <a16:creationId xmlns:a16="http://schemas.microsoft.com/office/drawing/2014/main" id="{251B91A8-35E7-4EED-B3DC-92EE7D5E3D6E}"/>
                  </a:ext>
                </a:extLst>
              </p14:cNvPr>
              <p14:cNvContentPartPr/>
              <p14:nvPr/>
            </p14:nvContentPartPr>
            <p14:xfrm>
              <a:off x="7554913" y="3638920"/>
              <a:ext cx="360" cy="360"/>
            </p14:xfrm>
          </p:contentPart>
        </mc:Choice>
        <mc:Fallback>
          <p:pic>
            <p:nvPicPr>
              <p:cNvPr id="57" name="Рукописный ввод 56">
                <a:extLst>
                  <a:ext uri="{FF2B5EF4-FFF2-40B4-BE49-F238E27FC236}">
                    <a16:creationId xmlns:a16="http://schemas.microsoft.com/office/drawing/2014/main" id="{251B91A8-35E7-4EED-B3DC-92EE7D5E3D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5913" y="36299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628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189756" y="-358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Обратное распространение ошибки.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9" name="Таблица 159">
                <a:extLst>
                  <a:ext uri="{FF2B5EF4-FFF2-40B4-BE49-F238E27FC236}">
                    <a16:creationId xmlns:a16="http://schemas.microsoft.com/office/drawing/2014/main" id="{04175A6D-03E0-4423-900A-705A6E31E1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089941"/>
                  </p:ext>
                </p:extLst>
              </p:nvPr>
            </p:nvGraphicFramePr>
            <p:xfrm>
              <a:off x="320141" y="3156357"/>
              <a:ext cx="6638367" cy="30196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8310">
                      <a:extLst>
                        <a:ext uri="{9D8B030D-6E8A-4147-A177-3AD203B41FA5}">
                          <a16:colId xmlns:a16="http://schemas.microsoft.com/office/drawing/2014/main" val="179183121"/>
                        </a:ext>
                      </a:extLst>
                    </a:gridCol>
                    <a:gridCol w="5050057">
                      <a:extLst>
                        <a:ext uri="{9D8B030D-6E8A-4147-A177-3AD203B41FA5}">
                          <a16:colId xmlns:a16="http://schemas.microsoft.com/office/drawing/2014/main" val="1315223574"/>
                        </a:ext>
                      </a:extLst>
                    </a:gridCol>
                  </a:tblGrid>
                  <a:tr h="294017"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символ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описание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0807082"/>
                      </a:ext>
                    </a:extLst>
                  </a:tr>
                  <a:tr h="315822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dirty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Входной тензор</a:t>
                          </a:r>
                          <a:r>
                            <a:rPr lang="en-US" sz="1200" dirty="0"/>
                            <a:t> j</a:t>
                          </a:r>
                          <a:r>
                            <a:rPr lang="ru-RU" sz="1200" dirty="0"/>
                            <a:t>-го слоя.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1090267"/>
                      </a:ext>
                    </a:extLst>
                  </a:tr>
                  <a:tr h="29989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200" b="0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Выход сети, предсказание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6165566"/>
                      </a:ext>
                    </a:extLst>
                  </a:tr>
                  <a:tr h="29401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200" b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1" i="1" dirty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Правильный ответ, обучающий пример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451868"/>
                      </a:ext>
                    </a:extLst>
                  </a:tr>
                  <a:tr h="29401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Веса сети. Также часто обозначают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ru-RU" sz="1200" dirty="0"/>
                            <a:t>.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7611909"/>
                      </a:ext>
                    </a:extLst>
                  </a:tr>
                  <a:tr h="315822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Веса </a:t>
                          </a:r>
                          <a:r>
                            <a:rPr lang="en-US" sz="1200" dirty="0"/>
                            <a:t>j-</a:t>
                          </a:r>
                          <a:r>
                            <a:rPr lang="ru-RU" sz="1200" dirty="0"/>
                            <a:t>го слоя. 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8917744"/>
                      </a:ext>
                    </a:extLst>
                  </a:tr>
                  <a:tr h="29401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Нелинейная функция активации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5878232"/>
                      </a:ext>
                    </a:extLst>
                  </a:tr>
                  <a:tr h="32286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Выход </a:t>
                          </a:r>
                          <a:r>
                            <a:rPr lang="en-US" sz="1200" dirty="0"/>
                            <a:t>j-</a:t>
                          </a:r>
                          <a:r>
                            <a:rPr lang="ru-RU" sz="1200" dirty="0"/>
                            <a:t>го слоя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0122947"/>
                      </a:ext>
                    </a:extLst>
                  </a:tr>
                  <a:tr h="29412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Функция ошибки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976860"/>
                      </a:ext>
                    </a:extLst>
                  </a:tr>
                  <a:tr h="27055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Операция слоя задействующие</a:t>
                          </a:r>
                          <a:r>
                            <a:rPr lang="ru-RU" sz="1200" baseline="0" dirty="0"/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200" b="1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sz="1200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ru-RU" sz="1200" dirty="0"/>
                            <a:t>.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17586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9" name="Таблица 159">
                <a:extLst>
                  <a:ext uri="{FF2B5EF4-FFF2-40B4-BE49-F238E27FC236}">
                    <a16:creationId xmlns:a16="http://schemas.microsoft.com/office/drawing/2014/main" id="{04175A6D-03E0-4423-900A-705A6E31E1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089941"/>
                  </p:ext>
                </p:extLst>
              </p:nvPr>
            </p:nvGraphicFramePr>
            <p:xfrm>
              <a:off x="320141" y="3156357"/>
              <a:ext cx="6638367" cy="30196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8310">
                      <a:extLst>
                        <a:ext uri="{9D8B030D-6E8A-4147-A177-3AD203B41FA5}">
                          <a16:colId xmlns:a16="http://schemas.microsoft.com/office/drawing/2014/main" val="179183121"/>
                        </a:ext>
                      </a:extLst>
                    </a:gridCol>
                    <a:gridCol w="5050057">
                      <a:extLst>
                        <a:ext uri="{9D8B030D-6E8A-4147-A177-3AD203B41FA5}">
                          <a16:colId xmlns:a16="http://schemas.microsoft.com/office/drawing/2014/main" val="1315223574"/>
                        </a:ext>
                      </a:extLst>
                    </a:gridCol>
                  </a:tblGrid>
                  <a:tr h="294017"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символ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описание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0807082"/>
                      </a:ext>
                    </a:extLst>
                  </a:tr>
                  <a:tr h="3158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3" t="-94231" r="-319157" b="-77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Входной тензор</a:t>
                          </a:r>
                          <a:r>
                            <a:rPr lang="en-US" sz="1200" dirty="0"/>
                            <a:t> j</a:t>
                          </a:r>
                          <a:r>
                            <a:rPr lang="ru-RU" sz="1200" dirty="0"/>
                            <a:t>-го слоя.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1090267"/>
                      </a:ext>
                    </a:extLst>
                  </a:tr>
                  <a:tr h="2998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3" t="-202000" r="-319157" b="-7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Выход сети, предсказание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6165566"/>
                      </a:ext>
                    </a:extLst>
                  </a:tr>
                  <a:tr h="2940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3" t="-314583" r="-319157" b="-6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Правильный ответ, обучающий пример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451868"/>
                      </a:ext>
                    </a:extLst>
                  </a:tr>
                  <a:tr h="2940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3" t="-406122" r="-319157" b="-5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604" t="-406122" r="-483" b="-520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7611909"/>
                      </a:ext>
                    </a:extLst>
                  </a:tr>
                  <a:tr h="3158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3" t="-486275" r="-31915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Веса </a:t>
                          </a:r>
                          <a:r>
                            <a:rPr lang="en-US" sz="1200" dirty="0"/>
                            <a:t>j-</a:t>
                          </a:r>
                          <a:r>
                            <a:rPr lang="ru-RU" sz="1200" dirty="0"/>
                            <a:t>го слоя. 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8917744"/>
                      </a:ext>
                    </a:extLst>
                  </a:tr>
                  <a:tr h="2940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3" t="-610204" r="-319157" b="-3163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Нелинейная функция активации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5878232"/>
                      </a:ext>
                    </a:extLst>
                  </a:tr>
                  <a:tr h="3228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3" t="-656604" r="-319157" b="-1924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Выход </a:t>
                          </a:r>
                          <a:r>
                            <a:rPr lang="en-US" sz="1200" dirty="0"/>
                            <a:t>j-</a:t>
                          </a:r>
                          <a:r>
                            <a:rPr lang="ru-RU" sz="1200" dirty="0"/>
                            <a:t>го слоя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0122947"/>
                      </a:ext>
                    </a:extLst>
                  </a:tr>
                  <a:tr h="294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3" t="-835417" r="-319157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200" dirty="0"/>
                            <a:t>Функция ошибки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976860"/>
                      </a:ext>
                    </a:extLst>
                  </a:tr>
                  <a:tr h="295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3" t="-916327" r="-319157" b="-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604" t="-916327" r="-483" b="-1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175867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F38D124-9AA4-457D-9213-55717B4455DC}"/>
              </a:ext>
            </a:extLst>
          </p:cNvPr>
          <p:cNvGrpSpPr/>
          <p:nvPr/>
        </p:nvGrpSpPr>
        <p:grpSpPr>
          <a:xfrm>
            <a:off x="333772" y="828177"/>
            <a:ext cx="6552728" cy="2168775"/>
            <a:chOff x="333772" y="828177"/>
            <a:chExt cx="8496944" cy="2780042"/>
          </a:xfrm>
        </p:grpSpPr>
        <p:pic>
          <p:nvPicPr>
            <p:cNvPr id="49" name="Picture 2" descr="Neural networks | The Leading Edge">
              <a:extLst>
                <a:ext uri="{FF2B5EF4-FFF2-40B4-BE49-F238E27FC236}">
                  <a16:creationId xmlns:a16="http://schemas.microsoft.com/office/drawing/2014/main" id="{B163F31F-192C-4CA0-BAEB-BD59200B9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72" y="828177"/>
              <a:ext cx="5327533" cy="278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6" name="Рукописный ввод 115">
                  <a:extLst>
                    <a:ext uri="{FF2B5EF4-FFF2-40B4-BE49-F238E27FC236}">
                      <a16:creationId xmlns:a16="http://schemas.microsoft.com/office/drawing/2014/main" id="{1CFDA322-7E84-436C-A15C-608F74FEFCC8}"/>
                    </a:ext>
                  </a:extLst>
                </p14:cNvPr>
                <p14:cNvContentPartPr/>
                <p14:nvPr/>
              </p14:nvContentPartPr>
              <p14:xfrm>
                <a:off x="1914745" y="2285579"/>
                <a:ext cx="360" cy="360"/>
              </p14:xfrm>
            </p:contentPart>
          </mc:Choice>
          <mc:Fallback>
            <p:pic>
              <p:nvPicPr>
                <p:cNvPr id="116" name="Рукописный ввод 115">
                  <a:extLst>
                    <a:ext uri="{FF2B5EF4-FFF2-40B4-BE49-F238E27FC236}">
                      <a16:creationId xmlns:a16="http://schemas.microsoft.com/office/drawing/2014/main" id="{1CFDA322-7E84-436C-A15C-608F74FEFC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5745" y="227693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7" name="Рукописный ввод 116">
                  <a:extLst>
                    <a:ext uri="{FF2B5EF4-FFF2-40B4-BE49-F238E27FC236}">
                      <a16:creationId xmlns:a16="http://schemas.microsoft.com/office/drawing/2014/main" id="{9E1B17B1-6676-4FB7-B91F-F0BE2827F772}"/>
                    </a:ext>
                  </a:extLst>
                </p14:cNvPr>
                <p14:cNvContentPartPr/>
                <p14:nvPr/>
              </p14:nvContentPartPr>
              <p14:xfrm>
                <a:off x="1543585" y="2009459"/>
                <a:ext cx="360" cy="360"/>
              </p14:xfrm>
            </p:contentPart>
          </mc:Choice>
          <mc:Fallback>
            <p:pic>
              <p:nvPicPr>
                <p:cNvPr id="117" name="Рукописный ввод 116">
                  <a:extLst>
                    <a:ext uri="{FF2B5EF4-FFF2-40B4-BE49-F238E27FC236}">
                      <a16:creationId xmlns:a16="http://schemas.microsoft.com/office/drawing/2014/main" id="{9E1B17B1-6676-4FB7-B91F-F0BE2827F7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4945" y="20008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8" name="Рукописный ввод 117">
                  <a:extLst>
                    <a:ext uri="{FF2B5EF4-FFF2-40B4-BE49-F238E27FC236}">
                      <a16:creationId xmlns:a16="http://schemas.microsoft.com/office/drawing/2014/main" id="{E7AD5391-CD27-4102-BD64-ABF7CCFDA856}"/>
                    </a:ext>
                  </a:extLst>
                </p14:cNvPr>
                <p14:cNvContentPartPr/>
                <p14:nvPr/>
              </p14:nvContentPartPr>
              <p14:xfrm>
                <a:off x="1975225" y="1733699"/>
                <a:ext cx="360" cy="360"/>
              </p14:xfrm>
            </p:contentPart>
          </mc:Choice>
          <mc:Fallback>
            <p:pic>
              <p:nvPicPr>
                <p:cNvPr id="118" name="Рукописный ввод 117">
                  <a:extLst>
                    <a:ext uri="{FF2B5EF4-FFF2-40B4-BE49-F238E27FC236}">
                      <a16:creationId xmlns:a16="http://schemas.microsoft.com/office/drawing/2014/main" id="{E7AD5391-CD27-4102-BD64-ABF7CCFDA8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66225" y="17246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61" name="Прямая со стрелкой 160">
              <a:extLst>
                <a:ext uri="{FF2B5EF4-FFF2-40B4-BE49-F238E27FC236}">
                  <a16:creationId xmlns:a16="http://schemas.microsoft.com/office/drawing/2014/main" id="{50285A0B-8EC1-47F4-B724-1347CE75A497}"/>
                </a:ext>
              </a:extLst>
            </p:cNvPr>
            <p:cNvCxnSpPr>
              <a:cxnSpLocks/>
              <a:endCxn id="163" idx="2"/>
            </p:cNvCxnSpPr>
            <p:nvPr/>
          </p:nvCxnSpPr>
          <p:spPr>
            <a:xfrm>
              <a:off x="5230149" y="2210564"/>
              <a:ext cx="829320" cy="17687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3" name="Овал 162">
                  <a:extLst>
                    <a:ext uri="{FF2B5EF4-FFF2-40B4-BE49-F238E27FC236}">
                      <a16:creationId xmlns:a16="http://schemas.microsoft.com/office/drawing/2014/main" id="{2C7FF9DD-D155-4C91-BB82-37A9CEED82B6}"/>
                    </a:ext>
                  </a:extLst>
                </p:cNvPr>
                <p:cNvSpPr/>
                <p:nvPr/>
              </p:nvSpPr>
              <p:spPr>
                <a:xfrm>
                  <a:off x="6059469" y="1848657"/>
                  <a:ext cx="936104" cy="759188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63" name="Овал 162">
                  <a:extLst>
                    <a:ext uri="{FF2B5EF4-FFF2-40B4-BE49-F238E27FC236}">
                      <a16:creationId xmlns:a16="http://schemas.microsoft.com/office/drawing/2014/main" id="{2C7FF9DD-D155-4C91-BB82-37A9CEED82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469" y="1848657"/>
                  <a:ext cx="936104" cy="75918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Овал 164">
                  <a:extLst>
                    <a:ext uri="{FF2B5EF4-FFF2-40B4-BE49-F238E27FC236}">
                      <a16:creationId xmlns:a16="http://schemas.microsoft.com/office/drawing/2014/main" id="{447C5A1B-55D8-4C35-8C24-61F74D853F01}"/>
                    </a:ext>
                  </a:extLst>
                </p:cNvPr>
                <p:cNvSpPr/>
                <p:nvPr/>
              </p:nvSpPr>
              <p:spPr>
                <a:xfrm>
                  <a:off x="7750596" y="1858710"/>
                  <a:ext cx="1080120" cy="759188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2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5" name="Овал 164">
                  <a:extLst>
                    <a:ext uri="{FF2B5EF4-FFF2-40B4-BE49-F238E27FC236}">
                      <a16:creationId xmlns:a16="http://schemas.microsoft.com/office/drawing/2014/main" id="{447C5A1B-55D8-4C35-8C24-61F74D853F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0596" y="1858710"/>
                  <a:ext cx="1080120" cy="759188"/>
                </a:xfrm>
                <a:prstGeom prst="ellipse">
                  <a:avLst/>
                </a:prstGeom>
                <a:blipFill>
                  <a:blip r:embed="rId10"/>
                  <a:stretch>
                    <a:fillRect r="-2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Прямая со стрелкой 167">
              <a:extLst>
                <a:ext uri="{FF2B5EF4-FFF2-40B4-BE49-F238E27FC236}">
                  <a16:creationId xmlns:a16="http://schemas.microsoft.com/office/drawing/2014/main" id="{DE5F623A-D590-4383-A3E8-814397FAF887}"/>
                </a:ext>
              </a:extLst>
            </p:cNvPr>
            <p:cNvCxnSpPr>
              <a:cxnSpLocks/>
              <a:stCxn id="163" idx="6"/>
              <a:endCxn id="165" idx="2"/>
            </p:cNvCxnSpPr>
            <p:nvPr/>
          </p:nvCxnSpPr>
          <p:spPr>
            <a:xfrm>
              <a:off x="6995573" y="2228251"/>
              <a:ext cx="755023" cy="1005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E0A61F0E-2109-4487-89D4-A4326F8F5BFB}"/>
                  </a:ext>
                </a:extLst>
              </p:cNvPr>
              <p:cNvSpPr txBox="1"/>
              <p:nvPr/>
            </p:nvSpPr>
            <p:spPr>
              <a:xfrm>
                <a:off x="5471263" y="1484784"/>
                <a:ext cx="479133" cy="37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E0A61F0E-2109-4487-89D4-A4326F8F5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263" y="1484784"/>
                <a:ext cx="479133" cy="373610"/>
              </a:xfrm>
              <a:prstGeom prst="rect">
                <a:avLst/>
              </a:prstGeom>
              <a:blipFill>
                <a:blip r:embed="rId11"/>
                <a:stretch>
                  <a:fillRect t="-1639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694B36B9-9B35-4164-AB31-4ED18BD7DE49}"/>
                  </a:ext>
                </a:extLst>
              </p:cNvPr>
              <p:cNvSpPr txBox="1"/>
              <p:nvPr/>
            </p:nvSpPr>
            <p:spPr>
              <a:xfrm>
                <a:off x="8038628" y="803367"/>
                <a:ext cx="1650644" cy="975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⋲</m:t>
                      </m:r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694B36B9-9B35-4164-AB31-4ED18BD7D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628" y="803367"/>
                <a:ext cx="1650644" cy="975973"/>
              </a:xfrm>
              <a:prstGeom prst="rect">
                <a:avLst/>
              </a:prstGeom>
              <a:blipFill>
                <a:blip r:embed="rId1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TextBox 178">
            <a:extLst>
              <a:ext uri="{FF2B5EF4-FFF2-40B4-BE49-F238E27FC236}">
                <a16:creationId xmlns:a16="http://schemas.microsoft.com/office/drawing/2014/main" id="{1D012455-AD61-4EF9-9A2F-69E931FE6FCB}"/>
              </a:ext>
            </a:extLst>
          </p:cNvPr>
          <p:cNvSpPr txBox="1"/>
          <p:nvPr/>
        </p:nvSpPr>
        <p:spPr>
          <a:xfrm>
            <a:off x="8038628" y="1858394"/>
            <a:ext cx="3240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Рекуррентно вычисляем частные производные по графу, от выхода сети, ко входу. Нам важен только градиент на весах сети. Далее обновляем веса согласно алгоритму оптимизации.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2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467C2F-EE84-4597-9E75-C6550ECF65AC}"/>
              </a:ext>
            </a:extLst>
          </p:cNvPr>
          <p:cNvSpPr txBox="1"/>
          <p:nvPr/>
        </p:nvSpPr>
        <p:spPr>
          <a:xfrm>
            <a:off x="0" y="192562"/>
            <a:ext cx="1031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Обучение нейронной сети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DC22E46-1FA1-480E-AB75-B6DF405EDC4D}"/>
              </a:ext>
            </a:extLst>
          </p:cNvPr>
          <p:cNvSpPr/>
          <p:nvPr/>
        </p:nvSpPr>
        <p:spPr>
          <a:xfrm>
            <a:off x="441784" y="838893"/>
            <a:ext cx="11305256" cy="53984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Политика обучения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Указанные выше элементы также могут изменяться политикой во время обучения.</a:t>
            </a:r>
          </a:p>
          <a:p>
            <a:pPr algn="ctr"/>
            <a:r>
              <a:rPr lang="ru-RU" dirty="0"/>
              <a:t>Чаще всего меняют параметры АО, такие как скорость обучения.</a:t>
            </a:r>
            <a:endParaRPr lang="en-US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18BC9E5-7ACD-45BD-8ABD-A60A3B14A4B1}"/>
              </a:ext>
            </a:extLst>
          </p:cNvPr>
          <p:cNvSpPr/>
          <p:nvPr/>
        </p:nvSpPr>
        <p:spPr>
          <a:xfrm>
            <a:off x="663327" y="1261740"/>
            <a:ext cx="5256584" cy="2065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Подготовка обучающих данных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04CB3E-01C7-49D0-A1B5-ECCB55566AD1}"/>
              </a:ext>
            </a:extLst>
          </p:cNvPr>
          <p:cNvSpPr/>
          <p:nvPr/>
        </p:nvSpPr>
        <p:spPr>
          <a:xfrm>
            <a:off x="1023367" y="1693642"/>
            <a:ext cx="4607623" cy="15757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/>
              <a:t>Аугментации.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/>
              <a:t>Нормализация данных.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HEM – </a:t>
            </a:r>
            <a:r>
              <a:rPr lang="en-US" sz="1600" i="1" dirty="0"/>
              <a:t>Hard example mining.</a:t>
            </a:r>
            <a:endParaRPr lang="ru-RU" sz="1600" i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/>
              <a:t>Балансировка обучающих примеров.</a:t>
            </a:r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/>
              <a:t>Создание</a:t>
            </a:r>
            <a:r>
              <a:rPr lang="ru-RU" sz="1600" i="1" dirty="0"/>
              <a:t> </a:t>
            </a:r>
            <a:r>
              <a:rPr lang="en-US" sz="1600" i="1" dirty="0"/>
              <a:t>adversarial </a:t>
            </a:r>
            <a:r>
              <a:rPr lang="ru-RU" sz="1600" dirty="0"/>
              <a:t>примеров</a:t>
            </a:r>
            <a:r>
              <a:rPr lang="ru-RU" sz="1600" i="1" dirty="0"/>
              <a:t>. </a:t>
            </a:r>
          </a:p>
          <a:p>
            <a:r>
              <a:rPr lang="ru-RU" sz="1600" dirty="0"/>
              <a:t>И другое. </a:t>
            </a:r>
            <a:endParaRPr lang="en-US" sz="16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9DCAD46-B016-4056-B4CE-5A484DD21BA2}"/>
              </a:ext>
            </a:extLst>
          </p:cNvPr>
          <p:cNvSpPr/>
          <p:nvPr/>
        </p:nvSpPr>
        <p:spPr>
          <a:xfrm>
            <a:off x="658261" y="3564552"/>
            <a:ext cx="5256584" cy="1957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нейронной сети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en-US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1ED8102-9E0E-4D7D-A1CB-D8396DCC9AA2}"/>
              </a:ext>
            </a:extLst>
          </p:cNvPr>
          <p:cNvSpPr/>
          <p:nvPr/>
        </p:nvSpPr>
        <p:spPr>
          <a:xfrm>
            <a:off x="1018301" y="3972970"/>
            <a:ext cx="4607623" cy="14245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/>
              <a:t>Multi-head </a:t>
            </a:r>
            <a:r>
              <a:rPr lang="ru-RU" sz="1200" dirty="0"/>
              <a:t>обучение.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200" dirty="0"/>
              <a:t>Нормализация данных.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/>
              <a:t>HEM – </a:t>
            </a:r>
            <a:r>
              <a:rPr lang="en-US" sz="1200" i="1" dirty="0"/>
              <a:t>Hard example mining.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200" dirty="0"/>
              <a:t>Создание</a:t>
            </a:r>
            <a:r>
              <a:rPr lang="ru-RU" sz="1200" i="1" dirty="0"/>
              <a:t> </a:t>
            </a:r>
            <a:r>
              <a:rPr lang="en-US" sz="1200" i="1" dirty="0"/>
              <a:t>adversarial </a:t>
            </a:r>
            <a:r>
              <a:rPr lang="ru-RU" sz="1200" dirty="0"/>
              <a:t>примеров</a:t>
            </a:r>
            <a:r>
              <a:rPr lang="ru-RU" sz="1200" i="1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i="1" dirty="0"/>
              <a:t>Stochastic depth </a:t>
            </a:r>
            <a:r>
              <a:rPr lang="ru-RU" sz="1200" i="1" dirty="0"/>
              <a:t> и аналогичные политики.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200" i="1" dirty="0"/>
              <a:t>Мимикрия\ </a:t>
            </a:r>
            <a:r>
              <a:rPr lang="ru-RU" sz="1200" i="1" dirty="0" err="1"/>
              <a:t>дистиляция</a:t>
            </a:r>
            <a:r>
              <a:rPr lang="en-US" sz="1200" i="1" dirty="0"/>
              <a:t> </a:t>
            </a:r>
            <a:r>
              <a:rPr lang="ru-RU" sz="1200" i="1" dirty="0"/>
              <a:t> .</a:t>
            </a:r>
          </a:p>
          <a:p>
            <a:r>
              <a:rPr lang="ru-RU" sz="1200" dirty="0"/>
              <a:t>И другое. </a:t>
            </a:r>
            <a:endParaRPr lang="en-US" sz="12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5450527-13C6-44AD-BD9F-FBDDA0DBBFAA}"/>
              </a:ext>
            </a:extLst>
          </p:cNvPr>
          <p:cNvSpPr/>
          <p:nvPr/>
        </p:nvSpPr>
        <p:spPr>
          <a:xfrm>
            <a:off x="6418448" y="3568361"/>
            <a:ext cx="4969441" cy="1957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Алгоритм оптимизации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en-US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F58EE12-1782-40EE-80D2-A6C1FD957AAE}"/>
              </a:ext>
            </a:extLst>
          </p:cNvPr>
          <p:cNvSpPr/>
          <p:nvPr/>
        </p:nvSpPr>
        <p:spPr>
          <a:xfrm>
            <a:off x="6743038" y="3987294"/>
            <a:ext cx="4390489" cy="14245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400" dirty="0"/>
              <a:t>Регуляризация весов.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400" dirty="0"/>
              <a:t>Центрирование градиента.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400" dirty="0"/>
              <a:t>Специфический контроль градиентов.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400" dirty="0"/>
              <a:t>Поиск аномальных градиентов.</a:t>
            </a: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400" i="1" dirty="0"/>
              <a:t>Проецирование отклика различных ФО друг на друга. </a:t>
            </a:r>
          </a:p>
          <a:p>
            <a:r>
              <a:rPr lang="ru-RU" sz="1400" dirty="0"/>
              <a:t>И другое. </a:t>
            </a:r>
            <a:endParaRPr lang="en-US" sz="14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5751EA-2437-40EF-B08C-32C687A75635}"/>
              </a:ext>
            </a:extLst>
          </p:cNvPr>
          <p:cNvSpPr/>
          <p:nvPr/>
        </p:nvSpPr>
        <p:spPr>
          <a:xfrm>
            <a:off x="6418448" y="1261739"/>
            <a:ext cx="4969442" cy="2079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Функция\Функции ошибки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en-US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7B09D51-A28D-4D9D-9D4A-C88D97BF6D34}"/>
              </a:ext>
            </a:extLst>
          </p:cNvPr>
          <p:cNvSpPr/>
          <p:nvPr/>
        </p:nvSpPr>
        <p:spPr>
          <a:xfrm>
            <a:off x="6743038" y="1693642"/>
            <a:ext cx="4355931" cy="15757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Нормализация\Взвешивание ошибки.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Балансировка обучающих примеров.</a:t>
            </a:r>
            <a:endParaRPr lang="en-US" i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1" dirty="0"/>
              <a:t>OHEM – Online hard example mining.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Многосоставные функции ошибки.</a:t>
            </a:r>
          </a:p>
          <a:p>
            <a:r>
              <a:rPr lang="ru-RU" dirty="0"/>
              <a:t>И другое.</a:t>
            </a:r>
          </a:p>
        </p:txBody>
      </p:sp>
    </p:spTree>
    <p:extLst>
      <p:ext uri="{BB962C8B-B14F-4D97-AF65-F5344CB8AC3E}">
        <p14:creationId xmlns:p14="http://schemas.microsoft.com/office/powerpoint/2010/main" val="13490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C934A7-E128-49B5-A540-5A4E3FC30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214904"/>
            <a:ext cx="9721080" cy="4797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CCB6D-0B98-42A1-B496-A7EFBAD6DFF2}"/>
              </a:ext>
            </a:extLst>
          </p:cNvPr>
          <p:cNvSpPr txBox="1"/>
          <p:nvPr/>
        </p:nvSpPr>
        <p:spPr>
          <a:xfrm>
            <a:off x="765820" y="188640"/>
            <a:ext cx="993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-RU" sz="2400" dirty="0">
                <a:cs typeface="Segoe UI" panose="020B0502040204020203" pitchFamily="34" charset="0"/>
              </a:rPr>
              <a:t>Обучение нейронной сети. Кросс-валидация</a:t>
            </a:r>
          </a:p>
        </p:txBody>
      </p:sp>
    </p:spTree>
    <p:extLst>
      <p:ext uri="{BB962C8B-B14F-4D97-AF65-F5344CB8AC3E}">
        <p14:creationId xmlns:p14="http://schemas.microsoft.com/office/powerpoint/2010/main" val="16575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F1A24-01FF-49E4-BCCD-C4E082E1150B}"/>
              </a:ext>
            </a:extLst>
          </p:cNvPr>
          <p:cNvSpPr txBox="1"/>
          <p:nvPr/>
        </p:nvSpPr>
        <p:spPr>
          <a:xfrm>
            <a:off x="4582244" y="278266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>
              <a:spcBef>
                <a:spcPts val="1800"/>
              </a:spcBef>
              <a:spcAft>
                <a:spcPts val="1800"/>
              </a:spcAft>
            </a:pPr>
            <a:r>
              <a:rPr lang="ru" sz="3600" dirty="0">
                <a:latin typeface="Segoe UI" panose="020B0502040204020203" pitchFamily="34" charset="0"/>
                <a:cs typeface="Segoe UI" panose="020B0502040204020203" pitchFamily="34" charset="0"/>
              </a:rPr>
              <a:t>Вопросы?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5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4B2C03-8A8B-4D13-83F6-3D1FDB776D42}"/>
                  </a:ext>
                </a:extLst>
              </p:cNvPr>
              <p:cNvSpPr txBox="1"/>
              <p:nvPr/>
            </p:nvSpPr>
            <p:spPr>
              <a:xfrm>
                <a:off x="477788" y="980728"/>
                <a:ext cx="11233248" cy="4534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Алгоритм оптимизации (иногда также называют </a:t>
                </a:r>
                <a:r>
                  <a:rPr lang="ru-RU" i="1" dirty="0"/>
                  <a:t>оптимизатор</a:t>
                </a:r>
                <a:r>
                  <a:rPr lang="ru-RU" dirty="0"/>
                  <a:t> или </a:t>
                </a:r>
                <a:r>
                  <a:rPr lang="ru-RU" i="1" dirty="0" err="1"/>
                  <a:t>солвер</a:t>
                </a:r>
                <a:r>
                  <a:rPr lang="ru-RU" dirty="0"/>
                  <a:t>), далее сокращенно АО, в общем случае численно ищут решение системы </a:t>
                </a:r>
                <a:r>
                  <a:rPr lang="ru-RU" dirty="0" err="1"/>
                  <a:t>алебраических</a:t>
                </a:r>
                <a:r>
                  <a:rPr lang="ru-RU" dirty="0"/>
                  <a:t> уравнений, коэффициенты которых в нашем случае можно представить как параметры модели. Итеративные методы вычисляют поправку, на основе </a:t>
                </a:r>
                <a:r>
                  <a:rPr lang="ru-RU" b="1" dirty="0"/>
                  <a:t>частной производной </a:t>
                </a:r>
                <a:r>
                  <a:rPr lang="ru-RU" dirty="0"/>
                  <a:t>по параметрам модели от функции ошибки (</a:t>
                </a:r>
                <a:r>
                  <a:rPr lang="ru-RU" i="1" dirty="0"/>
                  <a:t>целевой функции</a:t>
                </a:r>
                <a:r>
                  <a:rPr lang="ru-RU" dirty="0"/>
                  <a:t>) и предыдущих шагов оптимизации. </a:t>
                </a:r>
                <a:r>
                  <a:rPr lang="ru-RU" b="1" dirty="0"/>
                  <a:t>АО, применяющиеся в глубоком обучении, стохастические, </a:t>
                </a:r>
                <a:r>
                  <a:rPr lang="ru-RU" dirty="0"/>
                  <a:t>по той причине, что вычисляют поправку для параметров модели для случайной </a:t>
                </a:r>
                <a:r>
                  <a:rPr lang="ru-RU" dirty="0" err="1"/>
                  <a:t>подвыборки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"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из всей обучающей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ru-RU" dirty="0"/>
                  <a:t>выборки итеративно, данный процесс называют </a:t>
                </a:r>
                <a:r>
                  <a:rPr lang="ru-RU" b="1" dirty="0" err="1"/>
                  <a:t>батчированием</a:t>
                </a:r>
                <a:r>
                  <a:rPr lang="ru-RU" dirty="0"/>
                  <a:t>, от англ. </a:t>
                </a:r>
                <a:r>
                  <a:rPr lang="ru-RU" i="1" dirty="0" err="1"/>
                  <a:t>batching</a:t>
                </a:r>
                <a:r>
                  <a:rPr lang="ru-RU" dirty="0"/>
                  <a:t>), это вызвано тем, что наборы данных, использующиеся для обучения алгоритмов, очень большие, как и существующие модели, которые нередко имеют довольно сложную архитектуру, из-за этого сильно возрастает сложность задачи, что накладывает серьезные технические ограничения, тем самым сильно сужается число доступных алгоритмов.   </a:t>
                </a:r>
              </a:p>
              <a:p>
                <a:endParaRPr lang="ru-RU" dirty="0"/>
              </a:p>
              <a:p>
                <a:r>
                  <a:rPr lang="ru-RU" dirty="0"/>
                  <a:t>АО разделяются на алгоритмы </a:t>
                </a:r>
                <a:r>
                  <a:rPr lang="ru-RU" b="1" dirty="0"/>
                  <a:t>первого и второго порядка</a:t>
                </a:r>
                <a:r>
                  <a:rPr lang="ru-RU" dirty="0"/>
                  <a:t>, в зависимости от того, какой порядок производной необходим для его работы. Некоторые также выделяют промежуточные </a:t>
                </a:r>
                <a:r>
                  <a:rPr lang="ru-RU" i="1" dirty="0"/>
                  <a:t>квази-ньютоновские</a:t>
                </a:r>
                <a:r>
                  <a:rPr lang="ru-RU" dirty="0"/>
                  <a:t> методы, суть которых оценить вторую производную, а не считать её явно, так как это многократно сложнее вычислительно и следовательно сильно дольше. Наибольшее практическое применение в </a:t>
                </a:r>
                <a:r>
                  <a:rPr lang="ru-RU" i="1" dirty="0"/>
                  <a:t>задачах цифрового зрения</a:t>
                </a:r>
                <a:r>
                  <a:rPr lang="en-US" i="1" dirty="0"/>
                  <a:t> </a:t>
                </a:r>
                <a:r>
                  <a:rPr lang="ru-RU" dirty="0"/>
                  <a:t>нашли стохастические АО первого порядка. :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4B2C03-8A8B-4D13-83F6-3D1FDB776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88" y="980728"/>
                <a:ext cx="11233248" cy="4534639"/>
              </a:xfrm>
              <a:prstGeom prst="rect">
                <a:avLst/>
              </a:prstGeom>
              <a:blipFill>
                <a:blip r:embed="rId2"/>
                <a:stretch>
                  <a:fillRect l="-434" t="-806" b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4E2305-498E-41D0-B20A-4D550ECB6406}"/>
              </a:ext>
            </a:extLst>
          </p:cNvPr>
          <p:cNvSpPr txBox="1"/>
          <p:nvPr/>
        </p:nvSpPr>
        <p:spPr>
          <a:xfrm>
            <a:off x="2926060" y="116632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Алгоритмы оптимизации</a:t>
            </a:r>
          </a:p>
        </p:txBody>
      </p:sp>
    </p:spTree>
    <p:extLst>
      <p:ext uri="{BB962C8B-B14F-4D97-AF65-F5344CB8AC3E}">
        <p14:creationId xmlns:p14="http://schemas.microsoft.com/office/powerpoint/2010/main" val="144395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46E143-3271-4022-A339-F5D4C6AC7931}"/>
                  </a:ext>
                </a:extLst>
              </p:cNvPr>
              <p:cNvSpPr txBox="1"/>
              <p:nvPr/>
            </p:nvSpPr>
            <p:spPr>
              <a:xfrm>
                <a:off x="1197868" y="2511015"/>
                <a:ext cx="8352928" cy="592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 </m:t>
                      </m:r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𝑜𝑝𝑡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−1,…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46E143-3271-4022-A339-F5D4C6AC7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68" y="2511015"/>
                <a:ext cx="8352928" cy="592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0A7670-9A49-4EFB-9D2F-CD41106D866E}"/>
              </a:ext>
            </a:extLst>
          </p:cNvPr>
          <p:cNvSpPr txBox="1"/>
          <p:nvPr/>
        </p:nvSpPr>
        <p:spPr>
          <a:xfrm>
            <a:off x="3047878" y="385676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Алгоритмы оптимизации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42269-604C-4826-9094-1D289A226F72}"/>
                  </a:ext>
                </a:extLst>
              </p:cNvPr>
              <p:cNvSpPr txBox="1"/>
              <p:nvPr/>
            </p:nvSpPr>
            <p:spPr>
              <a:xfrm>
                <a:off x="981844" y="3212976"/>
                <a:ext cx="9145016" cy="2897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- обучаемые параметры модели</a:t>
                </a:r>
                <a:r>
                  <a:rPr lang="en-US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на шаге </a:t>
                </a:r>
                <a:r>
                  <a:rPr lang="ru-RU" b="0" i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t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;   </a:t>
                </a:r>
              </a:p>
              <a:p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- некоторый </a:t>
                </a:r>
                <a:r>
                  <a:rPr lang="ru-RU" dirty="0">
                    <a:latin typeface="Consolas" panose="020B0609020204030204" pitchFamily="49" charset="0"/>
                  </a:rPr>
                  <a:t>оператор,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 завис</a:t>
                </a:r>
                <a:r>
                  <a:rPr lang="ru-RU" dirty="0">
                    <a:latin typeface="Consolas" panose="020B0609020204030204" pitchFamily="49" charset="0"/>
                  </a:rPr>
                  <a:t>я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щий от конкретного </a:t>
                </a:r>
                <a:r>
                  <a:rPr lang="ru-RU" b="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алг.оптимизации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 - функция или совокупность функций ошибки;   </a:t>
                </a:r>
              </a:p>
              <a:p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- 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некоторое искусственное множество всех возможных </a:t>
                </a:r>
                <a:r>
                  <a:rPr lang="ru-RU" b="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подвыборок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endParaRPr 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не редко </a:t>
                </a:r>
                <a:r>
                  <a:rPr lang="ru-RU" b="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аугментированных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 из множества всех данных входных данных</a:t>
                </a:r>
                <a:r>
                  <a:rPr lang="en-US" b="0" dirty="0">
                    <a:solidFill>
                      <a:schemeClr val="tx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,</a:t>
                </a:r>
                <a:r>
                  <a:rPr lang="en-US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ru-RU" dirty="0">
                    <a:latin typeface="Consolas" panose="020B0609020204030204" pitchFamily="49" charset="0"/>
                  </a:rPr>
                  <a:t>полученное в результате батчирования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ru-RU" dirty="0">
                    <a:latin typeface="Consolas" panose="020B0609020204030204" pitchFamily="49" charset="0"/>
                  </a:rPr>
                  <a:t>и\или фолдирования, и\или аугментаций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ru-RU" dirty="0">
                    <a:latin typeface="Consolas" panose="020B0609020204030204" pitchFamily="49" charset="0"/>
                  </a:rPr>
                  <a:t>т.е. входные данные;</a:t>
                </a:r>
                <a:endParaRPr 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– </a:t>
                </a:r>
                <a:r>
                  <a:rPr lang="ru-RU" dirty="0">
                    <a:latin typeface="Consolas" panose="020B0609020204030204" pitchFamily="49" charset="0"/>
                  </a:rPr>
                  <a:t>множество ответов сети, полученных сетью при входах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>
                    <a:latin typeface="Consolas" panose="020B0609020204030204" pitchFamily="49" charset="0"/>
                  </a:rPr>
                  <a:t> ответы сети.</a:t>
                </a:r>
                <a:endParaRPr lang="en-US" b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- 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локальная скорость обучения</a:t>
                </a:r>
                <a:r>
                  <a:rPr lang="en-US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(</a:t>
                </a:r>
                <a:r>
                  <a:rPr lang="en-US" b="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lr</a:t>
                </a:r>
                <a:r>
                  <a:rPr lang="en-US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i="1" dirty="0">
                    <a:latin typeface="Consolas" panose="020B0609020204030204" pitchFamily="49" charset="0"/>
                  </a:rPr>
                  <a:t>learning rate</a:t>
                </a:r>
                <a:r>
                  <a:rPr lang="en-US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на шаге </a:t>
                </a:r>
                <a:r>
                  <a:rPr lang="ru-RU" i="1" dirty="0">
                    <a:latin typeface="Consolas" panose="020B0609020204030204" pitchFamily="49" charset="0"/>
                  </a:rPr>
                  <a:t>t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ru-RU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42269-604C-4826-9094-1D289A226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44" y="3212976"/>
                <a:ext cx="9145016" cy="2897268"/>
              </a:xfrm>
              <a:prstGeom prst="rect">
                <a:avLst/>
              </a:prstGeom>
              <a:blipFill>
                <a:blip r:embed="rId3"/>
                <a:stretch>
                  <a:fillRect l="-533" t="-1053" b="-2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F02BD8-F5C9-4C38-B121-FD790943F95B}"/>
              </a:ext>
            </a:extLst>
          </p:cNvPr>
          <p:cNvSpPr txBox="1"/>
          <p:nvPr/>
        </p:nvSpPr>
        <p:spPr>
          <a:xfrm>
            <a:off x="1197868" y="1700808"/>
            <a:ext cx="702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Приближенно один шаг оптимизации алгоритма можно описать так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3829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Тема Offic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ED80E12-3BE9-4746-820E-FFB249F467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1388</Words>
  <Application>Microsoft Office PowerPoint</Application>
  <PresentationFormat>Произвольный</PresentationFormat>
  <Paragraphs>200</Paragraphs>
  <Slides>29</Slides>
  <Notes>9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Consolas</vt:lpstr>
      <vt:lpstr>Constantia</vt:lpstr>
      <vt:lpstr>Courier New</vt:lpstr>
      <vt:lpstr>Segoe UI</vt:lpstr>
      <vt:lpstr>Ретро</vt:lpstr>
      <vt:lpstr>Основы глубокого обучения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интеллектуальной обработки данных и машинного обучения с использованием глубоких нейронных сетей</dc:title>
  <dc:creator>Борис Вишняков</dc:creator>
  <cp:lastModifiedBy>Кульгильдин Булат Наилевич</cp:lastModifiedBy>
  <cp:revision>137</cp:revision>
  <dcterms:created xsi:type="dcterms:W3CDTF">2021-09-06T17:40:32Z</dcterms:created>
  <dcterms:modified xsi:type="dcterms:W3CDTF">2021-11-02T09:34:19Z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